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98"/>
    <p:sldId id="257" r:id="rId99"/>
    <p:sldId id="258" r:id="rId100"/>
    <p:sldId id="259" r:id="rId101"/>
    <p:sldId id="260" r:id="rId102"/>
    <p:sldId id="261" r:id="rId103"/>
    <p:sldId id="262" r:id="rId104"/>
    <p:sldId id="263" r:id="rId105"/>
    <p:sldId id="264" r:id="rId106"/>
    <p:sldId id="265" r:id="rId107"/>
    <p:sldId id="266" r:id="rId108"/>
    <p:sldId id="267" r:id="rId109"/>
    <p:sldId id="268" r:id="rId110"/>
    <p:sldId id="269" r:id="rId111"/>
    <p:sldId id="270" r:id="rId112"/>
    <p:sldId id="271" r:id="rId113"/>
    <p:sldId id="272" r:id="rId114"/>
    <p:sldId id="273" r:id="rId115"/>
    <p:sldId id="274" r:id="rId116"/>
    <p:sldId id="275" r:id="rId117"/>
    <p:sldId id="276" r:id="rId118"/>
  </p:sldIdLst>
  <p:sldSz cx="18288000" cy="10287000"/>
  <p:notesSz cx="6858000" cy="9144000"/>
  <p:embeddedFontLst>
    <p:embeddedFont>
      <p:font typeface="Montserrat Classic" charset="1" panose="00000500000000000000"/>
      <p:regular r:id="rId6"/>
    </p:embeddedFont>
    <p:embeddedFont>
      <p:font typeface="Montserrat Classic Bold" charset="1" panose="00000800000000000000"/>
      <p:regular r:id="rId7"/>
    </p:embeddedFont>
    <p:embeddedFont>
      <p:font typeface="Oswald" charset="1" panose="00000500000000000000"/>
      <p:regular r:id="rId8"/>
    </p:embeddedFont>
    <p:embeddedFont>
      <p:font typeface="Oswald Bold" charset="1" panose="00000800000000000000"/>
      <p:regular r:id="rId9"/>
    </p:embeddedFont>
    <p:embeddedFont>
      <p:font typeface="Glacial Indifference" charset="1" panose="00000000000000000000"/>
      <p:regular r:id="rId10"/>
    </p:embeddedFont>
    <p:embeddedFont>
      <p:font typeface="Glacial Indifference Bold" charset="1" panose="00000800000000000000"/>
      <p:regular r:id="rId11"/>
    </p:embeddedFont>
    <p:embeddedFont>
      <p:font typeface="Glacial Indifference Italics" charset="1" panose="00000000000000000000"/>
      <p:regular r:id="rId12"/>
    </p:embeddedFont>
    <p:embeddedFont>
      <p:font typeface="Glacial Indifference Bold Italics" charset="1" panose="00000800000000000000"/>
      <p:regular r:id="rId13"/>
    </p:embeddedFont>
    <p:embeddedFont>
      <p:font typeface="Arimo" charset="1" panose="020B0604020202020204"/>
      <p:regular r:id="rId14"/>
    </p:embeddedFont>
    <p:embeddedFont>
      <p:font typeface="Arimo Bold" charset="1" panose="020B0704020202020204"/>
      <p:regular r:id="rId15"/>
    </p:embeddedFont>
    <p:embeddedFont>
      <p:font typeface="Arimo Italics" charset="1" panose="020B0604020202090204"/>
      <p:regular r:id="rId16"/>
    </p:embeddedFont>
    <p:embeddedFont>
      <p:font typeface="Arimo Bold Italics" charset="1" panose="020B0704020202090204"/>
      <p:regular r:id="rId17"/>
    </p:embeddedFont>
    <p:embeddedFont>
      <p:font typeface="IM Fell" charset="1" panose="02000000000000000000"/>
      <p:regular r:id="rId18"/>
    </p:embeddedFont>
    <p:embeddedFont>
      <p:font typeface="IM Fell Italics" charset="1" panose="02000000000000000000"/>
      <p:regular r:id="rId19"/>
    </p:embeddedFont>
    <p:embeddedFont>
      <p:font typeface="Kollektif" charset="1" panose="020B0604020101010102"/>
      <p:regular r:id="rId20"/>
    </p:embeddedFont>
    <p:embeddedFont>
      <p:font typeface="Kollektif Bold" charset="1" panose="020B0604020101010102"/>
      <p:regular r:id="rId21"/>
    </p:embeddedFont>
    <p:embeddedFont>
      <p:font typeface="Kollektif Italics" charset="1" panose="020B0604020101010102"/>
      <p:regular r:id="rId22"/>
    </p:embeddedFont>
    <p:embeddedFont>
      <p:font typeface="Kollektif Bold Italics" charset="1" panose="020B0604020101010102"/>
      <p:regular r:id="rId23"/>
    </p:embeddedFont>
    <p:embeddedFont>
      <p:font typeface="Mokoto" charset="1" panose="00000000000000000000"/>
      <p:regular r:id="rId24"/>
    </p:embeddedFont>
    <p:embeddedFont>
      <p:font typeface="Gothic A1 Light" charset="1" panose="00000000000000000000"/>
      <p:regular r:id="rId25"/>
    </p:embeddedFont>
    <p:embeddedFont>
      <p:font typeface="Gothic A1 Light Bold" charset="1" panose="00000000000000000000"/>
      <p:regular r:id="rId26"/>
    </p:embeddedFont>
    <p:embeddedFont>
      <p:font typeface="Nanum Pen Script" charset="1" panose="03040600000000000000"/>
      <p:regular r:id="rId27"/>
    </p:embeddedFont>
    <p:embeddedFont>
      <p:font typeface="어비 디그다별체" charset="1" panose="03000600000000000000"/>
      <p:regular r:id="rId28"/>
    </p:embeddedFont>
    <p:embeddedFont>
      <p:font typeface="어비 디그다별체 Bold" charset="1" panose="03000800000000000000"/>
      <p:regular r:id="rId29"/>
    </p:embeddedFont>
    <p:embeddedFont>
      <p:font typeface="묵향" charset="1" panose="02010504000101010101"/>
      <p:regular r:id="rId30"/>
    </p:embeddedFont>
    <p:embeddedFont>
      <p:font typeface="Proxima Nova" charset="1" panose="02000506030000020004"/>
      <p:regular r:id="rId31"/>
    </p:embeddedFont>
    <p:embeddedFont>
      <p:font typeface="Proxima Nova Bold" charset="1" panose="02000506030000020004"/>
      <p:regular r:id="rId32"/>
    </p:embeddedFont>
    <p:embeddedFont>
      <p:font typeface="Proxima Nova Italics" charset="1" panose="02000506030000020004"/>
      <p:regular r:id="rId33"/>
    </p:embeddedFont>
    <p:embeddedFont>
      <p:font typeface="Proxima Nova Bold Italics" charset="1" panose="02000506030000020004"/>
      <p:regular r:id="rId34"/>
    </p:embeddedFont>
    <p:embeddedFont>
      <p:font typeface="Proxima Nova Light" charset="1" panose="02000506030000020004"/>
      <p:regular r:id="rId35"/>
    </p:embeddedFont>
    <p:embeddedFont>
      <p:font typeface="Proxima Nova Light Italics" charset="1" panose="02000506030000020004"/>
      <p:regular r:id="rId36"/>
    </p:embeddedFont>
    <p:embeddedFont>
      <p:font typeface="Proxima Nova Heavy" charset="1" panose="02000506030000020004"/>
      <p:regular r:id="rId37"/>
    </p:embeddedFont>
    <p:embeddedFont>
      <p:font typeface="Proxima Nova Heavy Italics" charset="1" panose="02000506030000020004"/>
      <p:regular r:id="rId38"/>
    </p:embeddedFont>
    <p:embeddedFont>
      <p:font typeface="Poppins" charset="1" panose="00000500000000000000"/>
      <p:regular r:id="rId39"/>
    </p:embeddedFont>
    <p:embeddedFont>
      <p:font typeface="Poppins Bold" charset="1" panose="00000800000000000000"/>
      <p:regular r:id="rId40"/>
    </p:embeddedFont>
    <p:embeddedFont>
      <p:font typeface="Poppins Italics" charset="1" panose="00000500000000000000"/>
      <p:regular r:id="rId41"/>
    </p:embeddedFont>
    <p:embeddedFont>
      <p:font typeface="Poppins Bold Italics" charset="1" panose="00000800000000000000"/>
      <p:regular r:id="rId42"/>
    </p:embeddedFont>
    <p:embeddedFont>
      <p:font typeface="Poppins Thin" charset="1" panose="00000300000000000000"/>
      <p:regular r:id="rId43"/>
    </p:embeddedFont>
    <p:embeddedFont>
      <p:font typeface="Poppins Thin Italics" charset="1" panose="00000300000000000000"/>
      <p:regular r:id="rId44"/>
    </p:embeddedFont>
    <p:embeddedFont>
      <p:font typeface="Poppins Extra-Light" charset="1" panose="00000300000000000000"/>
      <p:regular r:id="rId45"/>
    </p:embeddedFont>
    <p:embeddedFont>
      <p:font typeface="Poppins Extra-Light Italics" charset="1" panose="00000300000000000000"/>
      <p:regular r:id="rId46"/>
    </p:embeddedFont>
    <p:embeddedFont>
      <p:font typeface="Poppins Light" charset="1" panose="00000400000000000000"/>
      <p:regular r:id="rId47"/>
    </p:embeddedFont>
    <p:embeddedFont>
      <p:font typeface="Poppins Light Italics" charset="1" panose="00000400000000000000"/>
      <p:regular r:id="rId48"/>
    </p:embeddedFont>
    <p:embeddedFont>
      <p:font typeface="Poppins Medium" charset="1" panose="00000600000000000000"/>
      <p:regular r:id="rId49"/>
    </p:embeddedFont>
    <p:embeddedFont>
      <p:font typeface="Poppins Medium Italics" charset="1" panose="00000600000000000000"/>
      <p:regular r:id="rId50"/>
    </p:embeddedFont>
    <p:embeddedFont>
      <p:font typeface="Poppins Semi-Bold" charset="1" panose="00000700000000000000"/>
      <p:regular r:id="rId51"/>
    </p:embeddedFont>
    <p:embeddedFont>
      <p:font typeface="Poppins Semi-Bold Italics" charset="1" panose="00000700000000000000"/>
      <p:regular r:id="rId52"/>
    </p:embeddedFont>
    <p:embeddedFont>
      <p:font typeface="Poppins Ultra-Bold" charset="1" panose="00000900000000000000"/>
      <p:regular r:id="rId53"/>
    </p:embeddedFont>
    <p:embeddedFont>
      <p:font typeface="Poppins Ultra-Bold Italics" charset="1" panose="00000900000000000000"/>
      <p:regular r:id="rId54"/>
    </p:embeddedFont>
    <p:embeddedFont>
      <p:font typeface="Poppins Heavy" charset="1" panose="00000A00000000000000"/>
      <p:regular r:id="rId55"/>
    </p:embeddedFont>
    <p:embeddedFont>
      <p:font typeface="Poppins Heavy Italics" charset="1" panose="00000A00000000000000"/>
      <p:regular r:id="rId56"/>
    </p:embeddedFont>
    <p:embeddedFont>
      <p:font typeface="Neue Machina" charset="1" panose="00000500000000000000"/>
      <p:regular r:id="rId57"/>
    </p:embeddedFont>
    <p:embeddedFont>
      <p:font typeface="Neue Machina Light" charset="1" panose="00000400000000000000"/>
      <p:regular r:id="rId58"/>
    </p:embeddedFont>
    <p:embeddedFont>
      <p:font typeface="Neue Machina Ultra-Bold" charset="1" panose="00000900000000000000"/>
      <p:regular r:id="rId59"/>
    </p:embeddedFont>
    <p:embeddedFont>
      <p:font typeface="Tomorrow" charset="1" panose="00000000000000000000"/>
      <p:regular r:id="rId60"/>
    </p:embeddedFont>
    <p:embeddedFont>
      <p:font typeface="Tomorrow Bold" charset="1" panose="00000000000000000000"/>
      <p:regular r:id="rId61"/>
    </p:embeddedFont>
    <p:embeddedFont>
      <p:font typeface="Tomorrow Italics" charset="1" panose="00000000000000000000"/>
      <p:regular r:id="rId62"/>
    </p:embeddedFont>
    <p:embeddedFont>
      <p:font typeface="Tomorrow Bold Italics" charset="1" panose="00000000000000000000"/>
      <p:regular r:id="rId63"/>
    </p:embeddedFont>
    <p:embeddedFont>
      <p:font typeface="Tomorrow Thin" charset="1" panose="00000000000000000000"/>
      <p:regular r:id="rId64"/>
    </p:embeddedFont>
    <p:embeddedFont>
      <p:font typeface="Tomorrow Thin Italics" charset="1" panose="00000000000000000000"/>
      <p:regular r:id="rId65"/>
    </p:embeddedFont>
    <p:embeddedFont>
      <p:font typeface="Open Sans" charset="1" panose="020B0606030504020204"/>
      <p:regular r:id="rId66"/>
    </p:embeddedFont>
    <p:embeddedFont>
      <p:font typeface="Open Sans Bold" charset="1" panose="020B0806030504020204"/>
      <p:regular r:id="rId67"/>
    </p:embeddedFont>
    <p:embeddedFont>
      <p:font typeface="Open Sans Italics" charset="1" panose="020B0606030504020204"/>
      <p:regular r:id="rId68"/>
    </p:embeddedFont>
    <p:embeddedFont>
      <p:font typeface="Open Sans Bold Italics" charset="1" panose="020B0806030504020204"/>
      <p:regular r:id="rId69"/>
    </p:embeddedFont>
    <p:embeddedFont>
      <p:font typeface="Open Sans Light" charset="1" panose="020B0306030504020204"/>
      <p:regular r:id="rId70"/>
    </p:embeddedFont>
    <p:embeddedFont>
      <p:font typeface="Open Sans Light Italics" charset="1" panose="020B0306030504020204"/>
      <p:regular r:id="rId71"/>
    </p:embeddedFont>
    <p:embeddedFont>
      <p:font typeface="Open Sans Ultra-Bold" charset="1" panose="00000000000000000000"/>
      <p:regular r:id="rId72"/>
    </p:embeddedFont>
    <p:embeddedFont>
      <p:font typeface="Open Sans Ultra-Bold Italics" charset="1" panose="00000000000000000000"/>
      <p:regular r:id="rId73"/>
    </p:embeddedFont>
    <p:embeddedFont>
      <p:font typeface="210 에필로그" charset="1" panose="02020503020101020101"/>
      <p:regular r:id="rId74"/>
    </p:embeddedFont>
    <p:embeddedFont>
      <p:font typeface="210 에필로그 Bold" charset="1" panose="02020503020101020101"/>
      <p:regular r:id="rId75"/>
    </p:embeddedFont>
    <p:embeddedFont>
      <p:font typeface="210 에필로그 Light" charset="1" panose="02020503020101020101"/>
      <p:regular r:id="rId76"/>
    </p:embeddedFont>
    <p:embeddedFont>
      <p:font typeface="210 어린아이" charset="1" panose="02020503020101020101"/>
      <p:regular r:id="rId77"/>
    </p:embeddedFont>
    <p:embeddedFont>
      <p:font typeface="210 어린아이 Bold" charset="1" panose="02020503020101020101"/>
      <p:regular r:id="rId78"/>
    </p:embeddedFont>
    <p:embeddedFont>
      <p:font typeface="210 어린아이 Light" charset="1" panose="02020503020101020101"/>
      <p:regular r:id="rId79"/>
    </p:embeddedFont>
    <p:embeddedFont>
      <p:font typeface="Montserrat" charset="1" panose="00000500000000000000"/>
      <p:regular r:id="rId80"/>
    </p:embeddedFont>
    <p:embeddedFont>
      <p:font typeface="Montserrat Bold" charset="1" panose="00000800000000000000"/>
      <p:regular r:id="rId81"/>
    </p:embeddedFont>
    <p:embeddedFont>
      <p:font typeface="Montserrat Italics" charset="1" panose="00000500000000000000"/>
      <p:regular r:id="rId82"/>
    </p:embeddedFont>
    <p:embeddedFont>
      <p:font typeface="Montserrat Bold Italics" charset="1" panose="00000800000000000000"/>
      <p:regular r:id="rId83"/>
    </p:embeddedFont>
    <p:embeddedFont>
      <p:font typeface="Montserrat Thin" charset="1" panose="00000300000000000000"/>
      <p:regular r:id="rId84"/>
    </p:embeddedFont>
    <p:embeddedFont>
      <p:font typeface="Montserrat Thin Italics" charset="1" panose="00000300000000000000"/>
      <p:regular r:id="rId85"/>
    </p:embeddedFont>
    <p:embeddedFont>
      <p:font typeface="Montserrat Extra-Light" charset="1" panose="00000300000000000000"/>
      <p:regular r:id="rId86"/>
    </p:embeddedFont>
    <p:embeddedFont>
      <p:font typeface="Montserrat Extra-Light Italics" charset="1" panose="00000300000000000000"/>
      <p:regular r:id="rId87"/>
    </p:embeddedFont>
    <p:embeddedFont>
      <p:font typeface="Montserrat Light" charset="1" panose="00000400000000000000"/>
      <p:regular r:id="rId88"/>
    </p:embeddedFont>
    <p:embeddedFont>
      <p:font typeface="Montserrat Light Italics" charset="1" panose="00000400000000000000"/>
      <p:regular r:id="rId89"/>
    </p:embeddedFont>
    <p:embeddedFont>
      <p:font typeface="Montserrat Medium" charset="1" panose="00000600000000000000"/>
      <p:regular r:id="rId90"/>
    </p:embeddedFont>
    <p:embeddedFont>
      <p:font typeface="Montserrat Medium Italics" charset="1" panose="00000600000000000000"/>
      <p:regular r:id="rId91"/>
    </p:embeddedFont>
    <p:embeddedFont>
      <p:font typeface="Montserrat Semi-Bold" charset="1" panose="00000700000000000000"/>
      <p:regular r:id="rId92"/>
    </p:embeddedFont>
    <p:embeddedFont>
      <p:font typeface="Montserrat Semi-Bold Italics" charset="1" panose="00000700000000000000"/>
      <p:regular r:id="rId93"/>
    </p:embeddedFont>
    <p:embeddedFont>
      <p:font typeface="Montserrat Ultra-Bold" charset="1" panose="00000900000000000000"/>
      <p:regular r:id="rId94"/>
    </p:embeddedFont>
    <p:embeddedFont>
      <p:font typeface="Montserrat Ultra-Bold Italics" charset="1" panose="00000900000000000000"/>
      <p:regular r:id="rId95"/>
    </p:embeddedFont>
    <p:embeddedFont>
      <p:font typeface="Montserrat Heavy" charset="1" panose="00000A00000000000000"/>
      <p:regular r:id="rId96"/>
    </p:embeddedFont>
    <p:embeddedFont>
      <p:font typeface="Montserrat Heavy Italics" charset="1" panose="00000A00000000000000"/>
      <p:regular r:id="rId9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00" Target="slides/slide3.xml" Type="http://schemas.openxmlformats.org/officeDocument/2006/relationships/slide"/><Relationship Id="rId101" Target="slides/slide4.xml" Type="http://schemas.openxmlformats.org/officeDocument/2006/relationships/slide"/><Relationship Id="rId102" Target="slides/slide5.xml" Type="http://schemas.openxmlformats.org/officeDocument/2006/relationships/slide"/><Relationship Id="rId103" Target="slides/slide6.xml" Type="http://schemas.openxmlformats.org/officeDocument/2006/relationships/slide"/><Relationship Id="rId104" Target="slides/slide7.xml" Type="http://schemas.openxmlformats.org/officeDocument/2006/relationships/slide"/><Relationship Id="rId105" Target="slides/slide8.xml" Type="http://schemas.openxmlformats.org/officeDocument/2006/relationships/slide"/><Relationship Id="rId106" Target="slides/slide9.xml" Type="http://schemas.openxmlformats.org/officeDocument/2006/relationships/slide"/><Relationship Id="rId107" Target="slides/slide10.xml" Type="http://schemas.openxmlformats.org/officeDocument/2006/relationships/slide"/><Relationship Id="rId108" Target="slides/slide11.xml" Type="http://schemas.openxmlformats.org/officeDocument/2006/relationships/slide"/><Relationship Id="rId109" Target="slides/slide12.xml" Type="http://schemas.openxmlformats.org/officeDocument/2006/relationships/slide"/><Relationship Id="rId11" Target="fonts/font11.fntdata" Type="http://schemas.openxmlformats.org/officeDocument/2006/relationships/font"/><Relationship Id="rId110" Target="slides/slide13.xml" Type="http://schemas.openxmlformats.org/officeDocument/2006/relationships/slide"/><Relationship Id="rId111" Target="slides/slide14.xml" Type="http://schemas.openxmlformats.org/officeDocument/2006/relationships/slide"/><Relationship Id="rId112" Target="slides/slide15.xml" Type="http://schemas.openxmlformats.org/officeDocument/2006/relationships/slide"/><Relationship Id="rId113" Target="slides/slide16.xml" Type="http://schemas.openxmlformats.org/officeDocument/2006/relationships/slide"/><Relationship Id="rId114" Target="slides/slide17.xml" Type="http://schemas.openxmlformats.org/officeDocument/2006/relationships/slide"/><Relationship Id="rId115" Target="slides/slide18.xml" Type="http://schemas.openxmlformats.org/officeDocument/2006/relationships/slide"/><Relationship Id="rId116" Target="slides/slide19.xml" Type="http://schemas.openxmlformats.org/officeDocument/2006/relationships/slide"/><Relationship Id="rId117" Target="slides/slide20.xml" Type="http://schemas.openxmlformats.org/officeDocument/2006/relationships/slide"/><Relationship Id="rId118" Target="slides/slide21.xml" Type="http://schemas.openxmlformats.org/officeDocument/2006/relationships/slide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fonts/font6.fntdata" Type="http://schemas.openxmlformats.org/officeDocument/2006/relationships/font"/><Relationship Id="rId60" Target="fonts/font60.fntdata" Type="http://schemas.openxmlformats.org/officeDocument/2006/relationships/font"/><Relationship Id="rId61" Target="fonts/font61.fntdata" Type="http://schemas.openxmlformats.org/officeDocument/2006/relationships/font"/><Relationship Id="rId62" Target="fonts/font62.fntdata" Type="http://schemas.openxmlformats.org/officeDocument/2006/relationships/font"/><Relationship Id="rId63" Target="fonts/font63.fntdata" Type="http://schemas.openxmlformats.org/officeDocument/2006/relationships/font"/><Relationship Id="rId64" Target="fonts/font64.fntdata" Type="http://schemas.openxmlformats.org/officeDocument/2006/relationships/font"/><Relationship Id="rId65" Target="fonts/font65.fntdata" Type="http://schemas.openxmlformats.org/officeDocument/2006/relationships/font"/><Relationship Id="rId66" Target="fonts/font66.fntdata" Type="http://schemas.openxmlformats.org/officeDocument/2006/relationships/font"/><Relationship Id="rId67" Target="fonts/font67.fntdata" Type="http://schemas.openxmlformats.org/officeDocument/2006/relationships/font"/><Relationship Id="rId68" Target="fonts/font68.fntdata" Type="http://schemas.openxmlformats.org/officeDocument/2006/relationships/font"/><Relationship Id="rId69" Target="fonts/font69.fntdata" Type="http://schemas.openxmlformats.org/officeDocument/2006/relationships/font"/><Relationship Id="rId7" Target="fonts/font7.fntdata" Type="http://schemas.openxmlformats.org/officeDocument/2006/relationships/font"/><Relationship Id="rId70" Target="fonts/font70.fntdata" Type="http://schemas.openxmlformats.org/officeDocument/2006/relationships/font"/><Relationship Id="rId71" Target="fonts/font71.fntdata" Type="http://schemas.openxmlformats.org/officeDocument/2006/relationships/font"/><Relationship Id="rId72" Target="fonts/font72.fntdata" Type="http://schemas.openxmlformats.org/officeDocument/2006/relationships/font"/><Relationship Id="rId73" Target="fonts/font73.fntdata" Type="http://schemas.openxmlformats.org/officeDocument/2006/relationships/font"/><Relationship Id="rId74" Target="fonts/font74.fntdata" Type="http://schemas.openxmlformats.org/officeDocument/2006/relationships/font"/><Relationship Id="rId75" Target="fonts/font75.fntdata" Type="http://schemas.openxmlformats.org/officeDocument/2006/relationships/font"/><Relationship Id="rId76" Target="fonts/font76.fntdata" Type="http://schemas.openxmlformats.org/officeDocument/2006/relationships/font"/><Relationship Id="rId77" Target="fonts/font77.fntdata" Type="http://schemas.openxmlformats.org/officeDocument/2006/relationships/font"/><Relationship Id="rId78" Target="fonts/font78.fntdata" Type="http://schemas.openxmlformats.org/officeDocument/2006/relationships/font"/><Relationship Id="rId79" Target="fonts/font79.fntdata" Type="http://schemas.openxmlformats.org/officeDocument/2006/relationships/font"/><Relationship Id="rId8" Target="fonts/font8.fntdata" Type="http://schemas.openxmlformats.org/officeDocument/2006/relationships/font"/><Relationship Id="rId80" Target="fonts/font80.fntdata" Type="http://schemas.openxmlformats.org/officeDocument/2006/relationships/font"/><Relationship Id="rId81" Target="fonts/font81.fntdata" Type="http://schemas.openxmlformats.org/officeDocument/2006/relationships/font"/><Relationship Id="rId82" Target="fonts/font82.fntdata" Type="http://schemas.openxmlformats.org/officeDocument/2006/relationships/font"/><Relationship Id="rId83" Target="fonts/font83.fntdata" Type="http://schemas.openxmlformats.org/officeDocument/2006/relationships/font"/><Relationship Id="rId84" Target="fonts/font84.fntdata" Type="http://schemas.openxmlformats.org/officeDocument/2006/relationships/font"/><Relationship Id="rId85" Target="fonts/font85.fntdata" Type="http://schemas.openxmlformats.org/officeDocument/2006/relationships/font"/><Relationship Id="rId86" Target="fonts/font86.fntdata" Type="http://schemas.openxmlformats.org/officeDocument/2006/relationships/font"/><Relationship Id="rId87" Target="fonts/font87.fntdata" Type="http://schemas.openxmlformats.org/officeDocument/2006/relationships/font"/><Relationship Id="rId88" Target="fonts/font88.fntdata" Type="http://schemas.openxmlformats.org/officeDocument/2006/relationships/font"/><Relationship Id="rId89" Target="fonts/font89.fntdata" Type="http://schemas.openxmlformats.org/officeDocument/2006/relationships/font"/><Relationship Id="rId9" Target="fonts/font9.fntdata" Type="http://schemas.openxmlformats.org/officeDocument/2006/relationships/font"/><Relationship Id="rId90" Target="fonts/font90.fntdata" Type="http://schemas.openxmlformats.org/officeDocument/2006/relationships/font"/><Relationship Id="rId91" Target="fonts/font91.fntdata" Type="http://schemas.openxmlformats.org/officeDocument/2006/relationships/font"/><Relationship Id="rId92" Target="fonts/font92.fntdata" Type="http://schemas.openxmlformats.org/officeDocument/2006/relationships/font"/><Relationship Id="rId93" Target="fonts/font93.fntdata" Type="http://schemas.openxmlformats.org/officeDocument/2006/relationships/font"/><Relationship Id="rId94" Target="fonts/font94.fntdata" Type="http://schemas.openxmlformats.org/officeDocument/2006/relationships/font"/><Relationship Id="rId95" Target="fonts/font95.fntdata" Type="http://schemas.openxmlformats.org/officeDocument/2006/relationships/font"/><Relationship Id="rId96" Target="fonts/font96.fntdata" Type="http://schemas.openxmlformats.org/officeDocument/2006/relationships/font"/><Relationship Id="rId97" Target="fonts/font97.fntdata" Type="http://schemas.openxmlformats.org/officeDocument/2006/relationships/font"/><Relationship Id="rId98" Target="slides/slide1.xml" Type="http://schemas.openxmlformats.org/officeDocument/2006/relationships/slide"/><Relationship Id="rId99" Target="slides/slide2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9.jpeg" Type="http://schemas.openxmlformats.org/officeDocument/2006/relationships/image"/><Relationship Id="rId3" Target="../media/image60.png" Type="http://schemas.openxmlformats.org/officeDocument/2006/relationships/image"/><Relationship Id="rId4" Target="../media/image61.svg" Type="http://schemas.openxmlformats.org/officeDocument/2006/relationships/image"/><Relationship Id="rId5" Target="../media/image62.png" Type="http://schemas.openxmlformats.org/officeDocument/2006/relationships/image"/><Relationship Id="rId6" Target="../media/image63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4.png" Type="http://schemas.openxmlformats.org/officeDocument/2006/relationships/image"/><Relationship Id="rId3" Target="../media/image65.png" Type="http://schemas.openxmlformats.org/officeDocument/2006/relationships/image"/><Relationship Id="rId4" Target="../media/image66.png" Type="http://schemas.openxmlformats.org/officeDocument/2006/relationships/image"/><Relationship Id="rId5" Target="../media/image67.pn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0.png" Type="http://schemas.openxmlformats.org/officeDocument/2006/relationships/image"/><Relationship Id="rId9" Target="../media/image71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78.png" Type="http://schemas.openxmlformats.org/officeDocument/2006/relationships/image"/><Relationship Id="rId2" Target="../media/image72.png" Type="http://schemas.openxmlformats.org/officeDocument/2006/relationships/image"/><Relationship Id="rId3" Target="../media/image73.svg" Type="http://schemas.openxmlformats.org/officeDocument/2006/relationships/image"/><Relationship Id="rId4" Target="../media/image74.png" Type="http://schemas.openxmlformats.org/officeDocument/2006/relationships/image"/><Relationship Id="rId5" Target="../media/image75.pn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Relationship Id="rId8" Target="../media/image76.png" Type="http://schemas.openxmlformats.org/officeDocument/2006/relationships/image"/><Relationship Id="rId9" Target="../media/image77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79.png" Type="http://schemas.openxmlformats.org/officeDocument/2006/relationships/image"/><Relationship Id="rId4" Target="../media/image80.png" Type="http://schemas.openxmlformats.org/officeDocument/2006/relationships/image"/><Relationship Id="rId5" Target="../media/image68.png" Type="http://schemas.openxmlformats.org/officeDocument/2006/relationships/image"/><Relationship Id="rId6" Target="../media/image69.svg" Type="http://schemas.openxmlformats.org/officeDocument/2006/relationships/image"/><Relationship Id="rId7" Target="../media/image81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Relationship Id="rId3" Target="../media/image83.png" Type="http://schemas.openxmlformats.org/officeDocument/2006/relationships/image"/><Relationship Id="rId4" Target="../media/image68.png" Type="http://schemas.openxmlformats.org/officeDocument/2006/relationships/image"/><Relationship Id="rId5" Target="../media/image69.svg" Type="http://schemas.openxmlformats.org/officeDocument/2006/relationships/image"/><Relationship Id="rId6" Target="../media/image66.png" Type="http://schemas.openxmlformats.org/officeDocument/2006/relationships/image"/><Relationship Id="rId7" Target="../media/image84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Relationship Id="rId3" Target="../media/image68.png" Type="http://schemas.openxmlformats.org/officeDocument/2006/relationships/image"/><Relationship Id="rId4" Target="../media/image69.svg" Type="http://schemas.openxmlformats.org/officeDocument/2006/relationships/image"/><Relationship Id="rId5" Target="../media/image66.png" Type="http://schemas.openxmlformats.org/officeDocument/2006/relationships/image"/><Relationship Id="rId6" Target="../media/image82.png" Type="http://schemas.openxmlformats.org/officeDocument/2006/relationships/image"/><Relationship Id="rId7" Target="../media/image86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4.png" Type="http://schemas.openxmlformats.org/officeDocument/2006/relationships/image"/><Relationship Id="rId3" Target="../media/image87.png" Type="http://schemas.openxmlformats.org/officeDocument/2006/relationships/image"/><Relationship Id="rId4" Target="../media/image88.png" Type="http://schemas.openxmlformats.org/officeDocument/2006/relationships/image"/><Relationship Id="rId5" Target="../media/image89.png" Type="http://schemas.openxmlformats.org/officeDocument/2006/relationships/image"/><Relationship Id="rId6" Target="../media/image68.png" Type="http://schemas.openxmlformats.org/officeDocument/2006/relationships/image"/><Relationship Id="rId7" Target="../media/image69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2.png" Type="http://schemas.openxmlformats.org/officeDocument/2006/relationships/image"/><Relationship Id="rId2" Target="../media/image90.png" Type="http://schemas.openxmlformats.org/officeDocument/2006/relationships/image"/><Relationship Id="rId3" Target="../media/image64.png" Type="http://schemas.openxmlformats.org/officeDocument/2006/relationships/image"/><Relationship Id="rId4" Target="../media/image72.png" Type="http://schemas.openxmlformats.org/officeDocument/2006/relationships/image"/><Relationship Id="rId5" Target="../media/image73.svg" Type="http://schemas.openxmlformats.org/officeDocument/2006/relationships/image"/><Relationship Id="rId6" Target="../media/image74.png" Type="http://schemas.openxmlformats.org/officeDocument/2006/relationships/image"/><Relationship Id="rId7" Target="../media/image91.png" Type="http://schemas.openxmlformats.org/officeDocument/2006/relationships/image"/><Relationship Id="rId8" Target="../media/image68.png" Type="http://schemas.openxmlformats.org/officeDocument/2006/relationships/image"/><Relationship Id="rId9" Target="../media/image69.sv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jpeg" Type="http://schemas.openxmlformats.org/officeDocument/2006/relationships/image"/><Relationship Id="rId3" Target="../media/image94.jpeg" Type="http://schemas.openxmlformats.org/officeDocument/2006/relationships/image"/><Relationship Id="rId4" Target="../media/VAF_iedFGy4.mp4" Type="http://schemas.openxmlformats.org/officeDocument/2006/relationships/video"/><Relationship Id="rId5" Target="../media/VAF_iedFGy4.mp4" Type="http://schemas.microsoft.com/office/2007/relationships/media"/><Relationship Id="rId6" Target="../media/image68.png" Type="http://schemas.openxmlformats.org/officeDocument/2006/relationships/image"/><Relationship Id="rId7" Target="../media/image69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jpeg" Type="http://schemas.openxmlformats.org/officeDocument/2006/relationships/image"/><Relationship Id="rId3" Target="https://github.com/newviplayer/pills_count" TargetMode="External" Type="http://schemas.openxmlformats.org/officeDocument/2006/relationships/hyperlink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Relationship Id="rId3" Target="../media/image97.svg" Type="http://schemas.openxmlformats.org/officeDocument/2006/relationships/image"/><Relationship Id="rId4" Target="../media/image98.png" Type="http://schemas.openxmlformats.org/officeDocument/2006/relationships/image"/><Relationship Id="rId5" Target="../media/image99.svg" Type="http://schemas.openxmlformats.org/officeDocument/2006/relationships/image"/><Relationship Id="rId6" Target="../media/image100.png" Type="http://schemas.openxmlformats.org/officeDocument/2006/relationships/image"/><Relationship Id="rId7" Target="../media/image101.svg" Type="http://schemas.openxmlformats.org/officeDocument/2006/relationships/image"/><Relationship Id="rId8" Target="../media/image10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6.png" Type="http://schemas.openxmlformats.org/officeDocument/2006/relationships/image"/><Relationship Id="rId3" Target="../media/image77.sv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jpe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jpeg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png" Type="http://schemas.openxmlformats.org/officeDocument/2006/relationships/image"/><Relationship Id="rId7" Target="../media/image15.png" Type="http://schemas.openxmlformats.org/officeDocument/2006/relationships/image"/><Relationship Id="rId8" Target="../media/image16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7.jpeg" Type="http://schemas.openxmlformats.org/officeDocument/2006/relationships/image"/><Relationship Id="rId3" Target="../media/image18.png" Type="http://schemas.openxmlformats.org/officeDocument/2006/relationships/image"/><Relationship Id="rId4" Target="../media/image19.png" Type="http://schemas.openxmlformats.org/officeDocument/2006/relationships/image"/><Relationship Id="rId5" Target="../media/image20.png" Type="http://schemas.openxmlformats.org/officeDocument/2006/relationships/image"/><Relationship Id="rId6" Target="../media/image2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0.png" Type="http://schemas.openxmlformats.org/officeDocument/2006/relationships/image"/><Relationship Id="rId11" Target="../media/image31.svg" Type="http://schemas.openxmlformats.org/officeDocument/2006/relationships/image"/><Relationship Id="rId12" Target="../media/image32.png" Type="http://schemas.openxmlformats.org/officeDocument/2006/relationships/image"/><Relationship Id="rId13" Target="../media/image33.svg" Type="http://schemas.openxmlformats.org/officeDocument/2006/relationships/image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svg" Type="http://schemas.openxmlformats.org/officeDocument/2006/relationships/image"/><Relationship Id="rId5" Target="../media/image25.png" Type="http://schemas.openxmlformats.org/officeDocument/2006/relationships/image"/><Relationship Id="rId6" Target="../media/image26.svg" Type="http://schemas.openxmlformats.org/officeDocument/2006/relationships/image"/><Relationship Id="rId7" Target="../media/image27.png" Type="http://schemas.openxmlformats.org/officeDocument/2006/relationships/image"/><Relationship Id="rId8" Target="../media/image28.svg" Type="http://schemas.openxmlformats.org/officeDocument/2006/relationships/image"/><Relationship Id="rId9" Target="../media/image2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Relationship Id="rId3" Target="../media/image35.svg" Type="http://schemas.openxmlformats.org/officeDocument/2006/relationships/image"/><Relationship Id="rId4" Target="../media/image36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jpe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7.svg" Type="http://schemas.openxmlformats.org/officeDocument/2006/relationships/image"/><Relationship Id="rId11" Target="../media/image48.png" Type="http://schemas.openxmlformats.org/officeDocument/2006/relationships/image"/><Relationship Id="rId12" Target="../media/image49.svg" Type="http://schemas.openxmlformats.org/officeDocument/2006/relationships/image"/><Relationship Id="rId13" Target="../media/image38.png" Type="http://schemas.openxmlformats.org/officeDocument/2006/relationships/image"/><Relationship Id="rId14" Target="../media/image50.png" Type="http://schemas.openxmlformats.org/officeDocument/2006/relationships/image"/><Relationship Id="rId15" Target="../media/image51.png" Type="http://schemas.openxmlformats.org/officeDocument/2006/relationships/image"/><Relationship Id="rId16" Target="../media/image52.svg" Type="http://schemas.openxmlformats.org/officeDocument/2006/relationships/image"/><Relationship Id="rId17" Target="../media/image53.png" Type="http://schemas.openxmlformats.org/officeDocument/2006/relationships/image"/><Relationship Id="rId18" Target="../media/image54.svg" Type="http://schemas.openxmlformats.org/officeDocument/2006/relationships/image"/><Relationship Id="rId19" Target="../media/image55.png" Type="http://schemas.openxmlformats.org/officeDocument/2006/relationships/image"/><Relationship Id="rId2" Target="../media/image39.png" Type="http://schemas.openxmlformats.org/officeDocument/2006/relationships/image"/><Relationship Id="rId20" Target="../media/image56.svg" Type="http://schemas.openxmlformats.org/officeDocument/2006/relationships/image"/><Relationship Id="rId21" Target="../media/image57.png" Type="http://schemas.openxmlformats.org/officeDocument/2006/relationships/image"/><Relationship Id="rId22" Target="../media/image58.svg" Type="http://schemas.openxmlformats.org/officeDocument/2006/relationships/image"/><Relationship Id="rId3" Target="../media/image40.png" Type="http://schemas.openxmlformats.org/officeDocument/2006/relationships/image"/><Relationship Id="rId4" Target="../media/image41.svg" Type="http://schemas.openxmlformats.org/officeDocument/2006/relationships/image"/><Relationship Id="rId5" Target="../media/image42.png" Type="http://schemas.openxmlformats.org/officeDocument/2006/relationships/image"/><Relationship Id="rId6" Target="../media/image43.svg" Type="http://schemas.openxmlformats.org/officeDocument/2006/relationships/image"/><Relationship Id="rId7" Target="../media/image44.png" Type="http://schemas.openxmlformats.org/officeDocument/2006/relationships/image"/><Relationship Id="rId8" Target="../media/image45.svg" Type="http://schemas.openxmlformats.org/officeDocument/2006/relationships/image"/><Relationship Id="rId9" Target="../media/image4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853312" y="-7371983"/>
            <a:ext cx="19116773" cy="19116773"/>
          </a:xfrm>
          <a:custGeom>
            <a:avLst/>
            <a:gdLst/>
            <a:ahLst/>
            <a:cxnLst/>
            <a:rect r="r" b="b" t="t" l="l"/>
            <a:pathLst>
              <a:path h="19116773" w="19116773">
                <a:moveTo>
                  <a:pt x="0" y="0"/>
                </a:moveTo>
                <a:lnTo>
                  <a:pt x="19116772" y="0"/>
                </a:lnTo>
                <a:lnTo>
                  <a:pt x="19116772" y="19116773"/>
                </a:lnTo>
                <a:lnTo>
                  <a:pt x="0" y="191167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3" id="3"/>
          <p:cNvSpPr/>
          <p:nvPr/>
        </p:nvSpPr>
        <p:spPr>
          <a:xfrm flipH="false" flipV="false" rot="0">
            <a:off x="1959876" y="-1047256"/>
            <a:ext cx="7847206" cy="7262107"/>
          </a:xfrm>
          <a:custGeom>
            <a:avLst/>
            <a:gdLst/>
            <a:ahLst/>
            <a:cxnLst/>
            <a:rect r="r" b="b" t="t" l="l"/>
            <a:pathLst>
              <a:path h="7262107" w="7847206">
                <a:moveTo>
                  <a:pt x="0" y="0"/>
                </a:moveTo>
                <a:lnTo>
                  <a:pt x="7847206" y="0"/>
                </a:lnTo>
                <a:lnTo>
                  <a:pt x="7847206" y="7262108"/>
                </a:lnTo>
                <a:lnTo>
                  <a:pt x="0" y="72621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4146722">
            <a:off x="1293539" y="3300615"/>
            <a:ext cx="1818070" cy="2594754"/>
          </a:xfrm>
          <a:custGeom>
            <a:avLst/>
            <a:gdLst/>
            <a:ahLst/>
            <a:cxnLst/>
            <a:rect r="r" b="b" t="t" l="l"/>
            <a:pathLst>
              <a:path h="2594754" w="1818070">
                <a:moveTo>
                  <a:pt x="0" y="0"/>
                </a:moveTo>
                <a:lnTo>
                  <a:pt x="1818069" y="0"/>
                </a:lnTo>
                <a:lnTo>
                  <a:pt x="1818069" y="2594755"/>
                </a:lnTo>
                <a:lnTo>
                  <a:pt x="0" y="259475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917873" y="4277927"/>
            <a:ext cx="1643058" cy="1631926"/>
          </a:xfrm>
          <a:custGeom>
            <a:avLst/>
            <a:gdLst/>
            <a:ahLst/>
            <a:cxnLst/>
            <a:rect r="r" b="b" t="t" l="l"/>
            <a:pathLst>
              <a:path h="1631926" w="1643058">
                <a:moveTo>
                  <a:pt x="0" y="0"/>
                </a:moveTo>
                <a:lnTo>
                  <a:pt x="1643058" y="0"/>
                </a:lnTo>
                <a:lnTo>
                  <a:pt x="1643058" y="1631927"/>
                </a:lnTo>
                <a:lnTo>
                  <a:pt x="0" y="163192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3671722" y="483192"/>
            <a:ext cx="3975926" cy="4114800"/>
          </a:xfrm>
          <a:custGeom>
            <a:avLst/>
            <a:gdLst/>
            <a:ahLst/>
            <a:cxnLst/>
            <a:rect r="r" b="b" t="t" l="l"/>
            <a:pathLst>
              <a:path h="4114800" w="3975926">
                <a:moveTo>
                  <a:pt x="0" y="0"/>
                </a:moveTo>
                <a:lnTo>
                  <a:pt x="3975925" y="0"/>
                </a:lnTo>
                <a:lnTo>
                  <a:pt x="397592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173136" y="8449204"/>
            <a:ext cx="13234760" cy="15049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1549"/>
              </a:lnSpc>
              <a:spcBef>
                <a:spcPct val="0"/>
              </a:spcBef>
            </a:pPr>
            <a:r>
              <a:rPr lang="en-US" sz="10499">
                <a:solidFill>
                  <a:srgbClr val="FFFFFF"/>
                </a:solidFill>
                <a:latin typeface="Tomorrow"/>
              </a:rPr>
              <a:t>PILL PROJECT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402742" y="1329218"/>
            <a:ext cx="12792883" cy="7355908"/>
          </a:xfrm>
          <a:custGeom>
            <a:avLst/>
            <a:gdLst/>
            <a:ahLst/>
            <a:cxnLst/>
            <a:rect r="r" b="b" t="t" l="l"/>
            <a:pathLst>
              <a:path h="7355908" w="12792883">
                <a:moveTo>
                  <a:pt x="0" y="0"/>
                </a:moveTo>
                <a:lnTo>
                  <a:pt x="12792882" y="0"/>
                </a:lnTo>
                <a:lnTo>
                  <a:pt x="12792882" y="7355908"/>
                </a:lnTo>
                <a:lnTo>
                  <a:pt x="0" y="73559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272276" y="636721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1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117704" y="2450382"/>
            <a:ext cx="10052593" cy="1030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310"/>
              </a:lnSpc>
            </a:pPr>
            <a:r>
              <a:rPr lang="en-US" sz="5936">
                <a:solidFill>
                  <a:srgbClr val="92DCEF"/>
                </a:solidFill>
                <a:latin typeface="Mokoto"/>
              </a:rPr>
              <a:t>MODUL LANGUAGE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4117704" y="3442607"/>
            <a:ext cx="7935597" cy="4442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from PyQt5 import QtCore, QtGui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from PyQt5 import uic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from PyQt5.QtGui import QImage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from PyQt5.QtWidgets import *</a:t>
            </a:r>
          </a:p>
          <a:p>
            <a:pPr algn="just">
              <a:lnSpc>
                <a:spcPts val="2940"/>
              </a:lnSpc>
            </a:pP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import sys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import cv2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import numpy as np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from time import sleep, strftime, gmtime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  <a:ea typeface="Montserrat Semi-Bold"/>
              </a:rPr>
              <a:t># 비디오 재생을 위해 스레드 생성, 사진 저장</a:t>
            </a:r>
          </a:p>
          <a:p>
            <a:pPr algn="just">
              <a:lnSpc>
                <a:spcPts val="2940"/>
              </a:lnSpc>
            </a:pPr>
            <a:r>
              <a:rPr lang="en-US" sz="2100">
                <a:solidFill>
                  <a:srgbClr val="A2E3F9"/>
                </a:solidFill>
                <a:latin typeface="Montserrat Semi-Bold"/>
              </a:rPr>
              <a:t>import threading</a:t>
            </a:r>
          </a:p>
          <a:p>
            <a:pPr algn="just">
              <a:lnSpc>
                <a:spcPts val="294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true" flipV="true" rot="0">
            <a:off x="14173200" y="-195013"/>
            <a:ext cx="4114800" cy="4114800"/>
          </a:xfrm>
          <a:custGeom>
            <a:avLst/>
            <a:gdLst/>
            <a:ahLst/>
            <a:cxnLst/>
            <a:rect r="r" b="b" t="t" l="l"/>
            <a:pathLst>
              <a:path h="4114800" w="4114800">
                <a:moveTo>
                  <a:pt x="4114800" y="4114800"/>
                </a:moveTo>
                <a:lnTo>
                  <a:pt x="0" y="4114800"/>
                </a:lnTo>
                <a:lnTo>
                  <a:pt x="0" y="0"/>
                </a:lnTo>
                <a:lnTo>
                  <a:pt x="4114800" y="0"/>
                </a:lnTo>
                <a:lnTo>
                  <a:pt x="4114800" y="4114800"/>
                </a:lnTo>
                <a:close/>
              </a:path>
            </a:pathLst>
          </a:custGeom>
          <a:blipFill>
            <a:blip r:embed="rId5">
              <a:alphaModFix amt="14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85002" y="547534"/>
            <a:ext cx="1968188" cy="3102170"/>
          </a:xfrm>
          <a:custGeom>
            <a:avLst/>
            <a:gdLst/>
            <a:ahLst/>
            <a:cxnLst/>
            <a:rect r="r" b="b" t="t" l="l"/>
            <a:pathLst>
              <a:path h="3102170" w="1968188">
                <a:moveTo>
                  <a:pt x="0" y="0"/>
                </a:moveTo>
                <a:lnTo>
                  <a:pt x="1968188" y="0"/>
                </a:lnTo>
                <a:lnTo>
                  <a:pt x="1968188" y="3102170"/>
                </a:lnTo>
                <a:lnTo>
                  <a:pt x="0" y="3102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5630" t="-3036" r="-2139" b="-10743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969834" y="547534"/>
            <a:ext cx="1804855" cy="3102170"/>
          </a:xfrm>
          <a:custGeom>
            <a:avLst/>
            <a:gdLst/>
            <a:ahLst/>
            <a:cxnLst/>
            <a:rect r="r" b="b" t="t" l="l"/>
            <a:pathLst>
              <a:path h="3102170" w="1804855">
                <a:moveTo>
                  <a:pt x="0" y="0"/>
                </a:moveTo>
                <a:lnTo>
                  <a:pt x="1804854" y="0"/>
                </a:lnTo>
                <a:lnTo>
                  <a:pt x="1804854" y="3102170"/>
                </a:lnTo>
                <a:lnTo>
                  <a:pt x="0" y="3102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96" t="-505" r="-10696" b="-8287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339145" y="547534"/>
            <a:ext cx="1804855" cy="3102170"/>
          </a:xfrm>
          <a:custGeom>
            <a:avLst/>
            <a:gdLst/>
            <a:ahLst/>
            <a:cxnLst/>
            <a:rect r="r" b="b" t="t" l="l"/>
            <a:pathLst>
              <a:path h="3102170" w="1804855">
                <a:moveTo>
                  <a:pt x="0" y="0"/>
                </a:moveTo>
                <a:lnTo>
                  <a:pt x="1804855" y="0"/>
                </a:lnTo>
                <a:lnTo>
                  <a:pt x="1804855" y="3102170"/>
                </a:lnTo>
                <a:lnTo>
                  <a:pt x="0" y="3102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96" t="-505" r="-10696" b="-8287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20459" y="516171"/>
            <a:ext cx="6285564" cy="3133533"/>
          </a:xfrm>
          <a:custGeom>
            <a:avLst/>
            <a:gdLst/>
            <a:ahLst/>
            <a:cxnLst/>
            <a:rect r="r" b="b" t="t" l="l"/>
            <a:pathLst>
              <a:path h="3133533" w="6285564">
                <a:moveTo>
                  <a:pt x="0" y="0"/>
                </a:moveTo>
                <a:lnTo>
                  <a:pt x="6285565" y="0"/>
                </a:lnTo>
                <a:lnTo>
                  <a:pt x="6285565" y="3133533"/>
                </a:lnTo>
                <a:lnTo>
                  <a:pt x="0" y="313353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-79069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5869321" y="547534"/>
            <a:ext cx="1804855" cy="3102170"/>
          </a:xfrm>
          <a:custGeom>
            <a:avLst/>
            <a:gdLst/>
            <a:ahLst/>
            <a:cxnLst/>
            <a:rect r="r" b="b" t="t" l="l"/>
            <a:pathLst>
              <a:path h="3102170" w="1804855">
                <a:moveTo>
                  <a:pt x="0" y="0"/>
                </a:moveTo>
                <a:lnTo>
                  <a:pt x="1804855" y="0"/>
                </a:lnTo>
                <a:lnTo>
                  <a:pt x="1804855" y="3102170"/>
                </a:lnTo>
                <a:lnTo>
                  <a:pt x="0" y="31021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696" t="-505" r="-10696" b="-8287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20459" y="0"/>
            <a:ext cx="11873648" cy="3536577"/>
          </a:xfrm>
          <a:custGeom>
            <a:avLst/>
            <a:gdLst/>
            <a:ahLst/>
            <a:cxnLst/>
            <a:rect r="r" b="b" t="t" l="l"/>
            <a:pathLst>
              <a:path h="3536577" w="11873648">
                <a:moveTo>
                  <a:pt x="0" y="0"/>
                </a:moveTo>
                <a:lnTo>
                  <a:pt x="11873649" y="0"/>
                </a:lnTo>
                <a:lnTo>
                  <a:pt x="11873649" y="3536577"/>
                </a:lnTo>
                <a:lnTo>
                  <a:pt x="0" y="353657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3433" t="-574" r="-1188" b="-33642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99853" y="1558383"/>
            <a:ext cx="11715744" cy="1763389"/>
          </a:xfrm>
          <a:custGeom>
            <a:avLst/>
            <a:gdLst/>
            <a:ahLst/>
            <a:cxnLst/>
            <a:rect r="r" b="b" t="t" l="l"/>
            <a:pathLst>
              <a:path h="1763389" w="11715744">
                <a:moveTo>
                  <a:pt x="0" y="0"/>
                </a:moveTo>
                <a:lnTo>
                  <a:pt x="11715745" y="0"/>
                </a:lnTo>
                <a:lnTo>
                  <a:pt x="11715745" y="1763389"/>
                </a:lnTo>
                <a:lnTo>
                  <a:pt x="0" y="176338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1778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-938904" y="5743905"/>
            <a:ext cx="13354179" cy="20836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44"/>
              </a:lnSpc>
            </a:pPr>
            <a:r>
              <a:rPr lang="en-US" sz="7271">
                <a:solidFill>
                  <a:srgbClr val="FFFFFF"/>
                </a:solidFill>
                <a:ea typeface="210 에필로그 Bold"/>
              </a:rPr>
              <a:t>설정한 알약 개수와 영상에 보이는 </a:t>
            </a:r>
          </a:p>
          <a:p>
            <a:pPr algn="ctr">
              <a:lnSpc>
                <a:spcPts val="8144"/>
              </a:lnSpc>
            </a:pPr>
            <a:r>
              <a:rPr lang="en-US" sz="7271">
                <a:solidFill>
                  <a:srgbClr val="FFFFFF"/>
                </a:solidFill>
                <a:ea typeface="210 에필로그 Bold"/>
              </a:rPr>
              <a:t>알약 개수가 같으면 알림을 띄우는 코드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300060" y="5362373"/>
            <a:ext cx="1998512" cy="1598810"/>
          </a:xfrm>
          <a:custGeom>
            <a:avLst/>
            <a:gdLst/>
            <a:ahLst/>
            <a:cxnLst/>
            <a:rect r="r" b="b" t="t" l="l"/>
            <a:pathLst>
              <a:path h="1598810" w="1998512">
                <a:moveTo>
                  <a:pt x="0" y="0"/>
                </a:moveTo>
                <a:lnTo>
                  <a:pt x="1998513" y="0"/>
                </a:lnTo>
                <a:lnTo>
                  <a:pt x="1998513" y="1598810"/>
                </a:lnTo>
                <a:lnTo>
                  <a:pt x="0" y="159881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9304788" y="6530141"/>
            <a:ext cx="2116215" cy="1692972"/>
          </a:xfrm>
          <a:custGeom>
            <a:avLst/>
            <a:gdLst/>
            <a:ahLst/>
            <a:cxnLst/>
            <a:rect r="r" b="b" t="t" l="l"/>
            <a:pathLst>
              <a:path h="1692972" w="2116215">
                <a:moveTo>
                  <a:pt x="2116215" y="1692973"/>
                </a:moveTo>
                <a:lnTo>
                  <a:pt x="0" y="1692973"/>
                </a:lnTo>
                <a:lnTo>
                  <a:pt x="0" y="0"/>
                </a:lnTo>
                <a:lnTo>
                  <a:pt x="2116215" y="0"/>
                </a:lnTo>
                <a:lnTo>
                  <a:pt x="2116215" y="169297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15598" y="1424317"/>
            <a:ext cx="6426580" cy="4737461"/>
          </a:xfrm>
          <a:custGeom>
            <a:avLst/>
            <a:gdLst/>
            <a:ahLst/>
            <a:cxnLst/>
            <a:rect r="r" b="b" t="t" l="l"/>
            <a:pathLst>
              <a:path h="4737461" w="6426580">
                <a:moveTo>
                  <a:pt x="0" y="0"/>
                </a:moveTo>
                <a:lnTo>
                  <a:pt x="6426579" y="0"/>
                </a:lnTo>
                <a:lnTo>
                  <a:pt x="6426579" y="4737461"/>
                </a:lnTo>
                <a:lnTo>
                  <a:pt x="0" y="47374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-30399" b="-11012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1899110" y="2175363"/>
            <a:ext cx="6343067" cy="3986415"/>
          </a:xfrm>
          <a:custGeom>
            <a:avLst/>
            <a:gdLst/>
            <a:ahLst/>
            <a:cxnLst/>
            <a:rect r="r" b="b" t="t" l="l"/>
            <a:pathLst>
              <a:path h="3986415" w="6343067">
                <a:moveTo>
                  <a:pt x="0" y="0"/>
                </a:moveTo>
                <a:lnTo>
                  <a:pt x="6343067" y="0"/>
                </a:lnTo>
                <a:lnTo>
                  <a:pt x="6343067" y="3986415"/>
                </a:lnTo>
                <a:lnTo>
                  <a:pt x="0" y="39864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28673" y="1077747"/>
            <a:ext cx="9484222" cy="7148733"/>
          </a:xfrm>
          <a:custGeom>
            <a:avLst/>
            <a:gdLst/>
            <a:ahLst/>
            <a:cxnLst/>
            <a:rect r="r" b="b" t="t" l="l"/>
            <a:pathLst>
              <a:path h="7148733" w="9484222">
                <a:moveTo>
                  <a:pt x="0" y="0"/>
                </a:moveTo>
                <a:lnTo>
                  <a:pt x="9484222" y="0"/>
                </a:lnTo>
                <a:lnTo>
                  <a:pt x="9484222" y="7148732"/>
                </a:lnTo>
                <a:lnTo>
                  <a:pt x="0" y="71487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1028700"/>
            <a:ext cx="9679966" cy="7512367"/>
          </a:xfrm>
          <a:custGeom>
            <a:avLst/>
            <a:gdLst/>
            <a:ahLst/>
            <a:cxnLst/>
            <a:rect r="r" b="b" t="t" l="l"/>
            <a:pathLst>
              <a:path h="7512367" w="9679966">
                <a:moveTo>
                  <a:pt x="0" y="0"/>
                </a:moveTo>
                <a:lnTo>
                  <a:pt x="9679966" y="0"/>
                </a:lnTo>
                <a:lnTo>
                  <a:pt x="9679966" y="7512367"/>
                </a:lnTo>
                <a:lnTo>
                  <a:pt x="0" y="7512367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-4697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20982" y="1624398"/>
            <a:ext cx="7009562" cy="6055430"/>
          </a:xfrm>
          <a:custGeom>
            <a:avLst/>
            <a:gdLst/>
            <a:ahLst/>
            <a:cxnLst/>
            <a:rect r="r" b="b" t="t" l="l"/>
            <a:pathLst>
              <a:path h="6055430" w="7009562">
                <a:moveTo>
                  <a:pt x="0" y="0"/>
                </a:moveTo>
                <a:lnTo>
                  <a:pt x="7009563" y="0"/>
                </a:lnTo>
                <a:lnTo>
                  <a:pt x="7009563" y="6055430"/>
                </a:lnTo>
                <a:lnTo>
                  <a:pt x="0" y="605543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338046" y="6967613"/>
            <a:ext cx="7552043" cy="37401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896"/>
              </a:lnSpc>
            </a:pPr>
            <a:r>
              <a:rPr lang="en-US" sz="4371">
                <a:solidFill>
                  <a:srgbClr val="FFFFFF"/>
                </a:solidFill>
                <a:ea typeface="210 에필로그 Bold"/>
              </a:rPr>
              <a:t>설정한 알약 개수와 영상에 보이는</a:t>
            </a:r>
          </a:p>
          <a:p>
            <a:pPr algn="ctr">
              <a:lnSpc>
                <a:spcPts val="4896"/>
              </a:lnSpc>
            </a:pPr>
            <a:r>
              <a:rPr lang="en-US" sz="4371">
                <a:solidFill>
                  <a:srgbClr val="FFFFFF"/>
                </a:solidFill>
                <a:ea typeface="210 에필로그 Bold"/>
              </a:rPr>
              <a:t>알약 개수가 다르면 </a:t>
            </a:r>
          </a:p>
          <a:p>
            <a:pPr algn="ctr">
              <a:lnSpc>
                <a:spcPts val="4896"/>
              </a:lnSpc>
            </a:pPr>
            <a:r>
              <a:rPr lang="en-US" sz="4371">
                <a:solidFill>
                  <a:srgbClr val="FFFFFF"/>
                </a:solidFill>
                <a:latin typeface="210 에필로그 Bold"/>
                <a:ea typeface="210 에필로그 Bold"/>
              </a:rPr>
              <a:t>( 더 많거나 or 적은 경우 ) </a:t>
            </a:r>
          </a:p>
          <a:p>
            <a:pPr algn="ctr">
              <a:lnSpc>
                <a:spcPts val="4896"/>
              </a:lnSpc>
            </a:pPr>
            <a:r>
              <a:rPr lang="en-US" sz="4371">
                <a:solidFill>
                  <a:srgbClr val="FFFFFF"/>
                </a:solidFill>
                <a:ea typeface="210 에필로그 Bold"/>
              </a:rPr>
              <a:t>그에 알맞게 메세지를 띄우는 코드</a:t>
            </a:r>
          </a:p>
          <a:p>
            <a:pPr algn="ctr">
              <a:lnSpc>
                <a:spcPts val="4896"/>
              </a:lnSpc>
            </a:pPr>
          </a:p>
          <a:p>
            <a:pPr algn="ctr">
              <a:lnSpc>
                <a:spcPts val="4896"/>
              </a:lnSpc>
            </a:pP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11101639" y="6736506"/>
            <a:ext cx="1179153" cy="943323"/>
          </a:xfrm>
          <a:custGeom>
            <a:avLst/>
            <a:gdLst/>
            <a:ahLst/>
            <a:cxnLst/>
            <a:rect r="r" b="b" t="t" l="l"/>
            <a:pathLst>
              <a:path h="943323" w="1179153">
                <a:moveTo>
                  <a:pt x="0" y="0"/>
                </a:moveTo>
                <a:lnTo>
                  <a:pt x="1179153" y="0"/>
                </a:lnTo>
                <a:lnTo>
                  <a:pt x="1179153" y="943322"/>
                </a:lnTo>
                <a:lnTo>
                  <a:pt x="0" y="94332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true" rot="0">
            <a:off x="16046244" y="8633707"/>
            <a:ext cx="1103286" cy="882629"/>
          </a:xfrm>
          <a:custGeom>
            <a:avLst/>
            <a:gdLst/>
            <a:ahLst/>
            <a:cxnLst/>
            <a:rect r="r" b="b" t="t" l="l"/>
            <a:pathLst>
              <a:path h="882629" w="1103286">
                <a:moveTo>
                  <a:pt x="1103286" y="882629"/>
                </a:moveTo>
                <a:lnTo>
                  <a:pt x="0" y="882629"/>
                </a:lnTo>
                <a:lnTo>
                  <a:pt x="0" y="0"/>
                </a:lnTo>
                <a:lnTo>
                  <a:pt x="1103286" y="0"/>
                </a:lnTo>
                <a:lnTo>
                  <a:pt x="1103286" y="882629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841680" y="1950193"/>
            <a:ext cx="7389671" cy="4637018"/>
          </a:xfrm>
          <a:custGeom>
            <a:avLst/>
            <a:gdLst/>
            <a:ahLst/>
            <a:cxnLst/>
            <a:rect r="r" b="b" t="t" l="l"/>
            <a:pathLst>
              <a:path h="4637018" w="7389671">
                <a:moveTo>
                  <a:pt x="0" y="0"/>
                </a:moveTo>
                <a:lnTo>
                  <a:pt x="7389670" y="0"/>
                </a:lnTo>
                <a:lnTo>
                  <a:pt x="7389670" y="4637019"/>
                </a:lnTo>
                <a:lnTo>
                  <a:pt x="0" y="463701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907476" y="2707884"/>
            <a:ext cx="7258078" cy="3691150"/>
          </a:xfrm>
          <a:custGeom>
            <a:avLst/>
            <a:gdLst/>
            <a:ahLst/>
            <a:cxnLst/>
            <a:rect r="r" b="b" t="t" l="l"/>
            <a:pathLst>
              <a:path h="3691150" w="7258078">
                <a:moveTo>
                  <a:pt x="0" y="0"/>
                </a:moveTo>
                <a:lnTo>
                  <a:pt x="7258078" y="0"/>
                </a:lnTo>
                <a:lnTo>
                  <a:pt x="7258078" y="3691150"/>
                </a:lnTo>
                <a:lnTo>
                  <a:pt x="0" y="3691150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609265" y="645421"/>
            <a:ext cx="10746304" cy="6297329"/>
          </a:xfrm>
          <a:custGeom>
            <a:avLst/>
            <a:gdLst/>
            <a:ahLst/>
            <a:cxnLst/>
            <a:rect r="r" b="b" t="t" l="l"/>
            <a:pathLst>
              <a:path h="6297329" w="10746304">
                <a:moveTo>
                  <a:pt x="0" y="0"/>
                </a:moveTo>
                <a:lnTo>
                  <a:pt x="10746304" y="0"/>
                </a:lnTo>
                <a:lnTo>
                  <a:pt x="10746304" y="6297329"/>
                </a:lnTo>
                <a:lnTo>
                  <a:pt x="0" y="6297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906" r="-3356" b="-248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13847" y="645421"/>
            <a:ext cx="2513544" cy="6297329"/>
          </a:xfrm>
          <a:custGeom>
            <a:avLst/>
            <a:gdLst/>
            <a:ahLst/>
            <a:cxnLst/>
            <a:rect r="r" b="b" t="t" l="l"/>
            <a:pathLst>
              <a:path h="6297329" w="2513544">
                <a:moveTo>
                  <a:pt x="0" y="0"/>
                </a:moveTo>
                <a:lnTo>
                  <a:pt x="2513543" y="0"/>
                </a:lnTo>
                <a:lnTo>
                  <a:pt x="2513543" y="6297329"/>
                </a:lnTo>
                <a:lnTo>
                  <a:pt x="0" y="6297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906" r="-341885" b="-2483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3289059" y="1293810"/>
            <a:ext cx="11320076" cy="2303341"/>
          </a:xfrm>
          <a:custGeom>
            <a:avLst/>
            <a:gdLst/>
            <a:ahLst/>
            <a:cxnLst/>
            <a:rect r="r" b="b" t="t" l="l"/>
            <a:pathLst>
              <a:path h="2303341" w="11320076">
                <a:moveTo>
                  <a:pt x="0" y="0"/>
                </a:moveTo>
                <a:lnTo>
                  <a:pt x="11320076" y="0"/>
                </a:lnTo>
                <a:lnTo>
                  <a:pt x="11320076" y="2303341"/>
                </a:lnTo>
                <a:lnTo>
                  <a:pt x="0" y="230334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89059" y="3885234"/>
            <a:ext cx="11547209" cy="2516531"/>
          </a:xfrm>
          <a:custGeom>
            <a:avLst/>
            <a:gdLst/>
            <a:ahLst/>
            <a:cxnLst/>
            <a:rect r="r" b="b" t="t" l="l"/>
            <a:pathLst>
              <a:path h="2516531" w="11547209">
                <a:moveTo>
                  <a:pt x="0" y="0"/>
                </a:moveTo>
                <a:lnTo>
                  <a:pt x="11547209" y="0"/>
                </a:lnTo>
                <a:lnTo>
                  <a:pt x="11547209" y="2516532"/>
                </a:lnTo>
                <a:lnTo>
                  <a:pt x="0" y="251653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089598" y="7266600"/>
            <a:ext cx="13134639" cy="3585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680"/>
              </a:lnSpc>
            </a:pPr>
            <a:r>
              <a:rPr lang="en-US" sz="5071">
                <a:solidFill>
                  <a:srgbClr val="FFFFFF"/>
                </a:solidFill>
                <a:latin typeface="210 에필로그 Bold"/>
                <a:ea typeface="210 에필로그 Bold"/>
              </a:rPr>
              <a:t>영상에 들어오는 item만 확실하게 contour 해주기 위해 gaussianBlur, canny, dilate, morphologyEx순으로 이미지 연산 적용 후 contour 함수 적용</a:t>
            </a:r>
          </a:p>
          <a:p>
            <a:pPr algn="ctr">
              <a:lnSpc>
                <a:spcPts val="5680"/>
              </a:lnSpc>
            </a:pPr>
            <a:r>
              <a:rPr lang="en-US" sz="5071">
                <a:solidFill>
                  <a:srgbClr val="FFFFFF"/>
                </a:solidFill>
                <a:latin typeface="210 에필로그 Bold"/>
                <a:ea typeface="210 에필로그 Bold"/>
              </a:rPr>
              <a:t>** (dilate, morphologyEx)는 비슷한 이미지 연산이지만, </a:t>
            </a:r>
          </a:p>
          <a:p>
            <a:pPr algn="ctr">
              <a:lnSpc>
                <a:spcPts val="5680"/>
              </a:lnSpc>
            </a:pPr>
            <a:r>
              <a:rPr lang="en-US" sz="5071">
                <a:solidFill>
                  <a:srgbClr val="FFFFFF"/>
                </a:solidFill>
                <a:latin typeface="210 에필로그 Bold"/>
                <a:ea typeface="210 에필로그 Bold"/>
              </a:rPr>
              <a:t>같이 적용해줄 시 detect가 잘 될 것 같아 두 개  다  적용.</a:t>
            </a:r>
          </a:p>
          <a:p>
            <a:pPr algn="ctr">
              <a:lnSpc>
                <a:spcPts val="5680"/>
              </a:lnSpc>
            </a:pP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2890190" y="7102775"/>
            <a:ext cx="1245616" cy="996493"/>
          </a:xfrm>
          <a:custGeom>
            <a:avLst/>
            <a:gdLst/>
            <a:ahLst/>
            <a:cxnLst/>
            <a:rect r="r" b="b" t="t" l="l"/>
            <a:pathLst>
              <a:path h="996493" w="1245616">
                <a:moveTo>
                  <a:pt x="0" y="0"/>
                </a:moveTo>
                <a:lnTo>
                  <a:pt x="1245615" y="0"/>
                </a:lnTo>
                <a:lnTo>
                  <a:pt x="1245615" y="996493"/>
                </a:lnTo>
                <a:lnTo>
                  <a:pt x="0" y="99649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true" rot="0">
            <a:off x="14032688" y="9258300"/>
            <a:ext cx="1152894" cy="922315"/>
          </a:xfrm>
          <a:custGeom>
            <a:avLst/>
            <a:gdLst/>
            <a:ahLst/>
            <a:cxnLst/>
            <a:rect r="r" b="b" t="t" l="l"/>
            <a:pathLst>
              <a:path h="922315" w="1152894">
                <a:moveTo>
                  <a:pt x="1152894" y="922315"/>
                </a:moveTo>
                <a:lnTo>
                  <a:pt x="0" y="922315"/>
                </a:lnTo>
                <a:lnTo>
                  <a:pt x="0" y="0"/>
                </a:lnTo>
                <a:lnTo>
                  <a:pt x="1152894" y="0"/>
                </a:lnTo>
                <a:lnTo>
                  <a:pt x="1152894" y="922315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8035488" y="471673"/>
            <a:ext cx="2217024" cy="557027"/>
          </a:xfrm>
          <a:custGeom>
            <a:avLst/>
            <a:gdLst/>
            <a:ahLst/>
            <a:cxnLst/>
            <a:rect r="r" b="b" t="t" l="l"/>
            <a:pathLst>
              <a:path h="557027" w="2217024">
                <a:moveTo>
                  <a:pt x="0" y="0"/>
                </a:moveTo>
                <a:lnTo>
                  <a:pt x="2217024" y="0"/>
                </a:lnTo>
                <a:lnTo>
                  <a:pt x="2217024" y="557027"/>
                </a:lnTo>
                <a:lnTo>
                  <a:pt x="0" y="55702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0">
            <a:off x="7583326" y="82381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8229600"/>
                </a:moveTo>
                <a:lnTo>
                  <a:pt x="8229600" y="8229600"/>
                </a:lnTo>
                <a:lnTo>
                  <a:pt x="8229600" y="0"/>
                </a:lnTo>
                <a:lnTo>
                  <a:pt x="0" y="0"/>
                </a:lnTo>
                <a:lnTo>
                  <a:pt x="0" y="822960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146707" y="2176906"/>
            <a:ext cx="11307477" cy="6181823"/>
          </a:xfrm>
          <a:custGeom>
            <a:avLst/>
            <a:gdLst/>
            <a:ahLst/>
            <a:cxnLst/>
            <a:rect r="r" b="b" t="t" l="l"/>
            <a:pathLst>
              <a:path h="6181823" w="11307477">
                <a:moveTo>
                  <a:pt x="0" y="0"/>
                </a:moveTo>
                <a:lnTo>
                  <a:pt x="11307477" y="0"/>
                </a:lnTo>
                <a:lnTo>
                  <a:pt x="11307477" y="6181823"/>
                </a:lnTo>
                <a:lnTo>
                  <a:pt x="0" y="618182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950" r="-7581" b="-2395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-276175" y="8508463"/>
            <a:ext cx="18292826" cy="23511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28"/>
              </a:lnSpc>
            </a:pPr>
            <a:r>
              <a:rPr lang="en-US" sz="5471">
                <a:solidFill>
                  <a:srgbClr val="FFFFFF"/>
                </a:solidFill>
                <a:latin typeface="210 에필로그 Bold"/>
                <a:ea typeface="210 에필로그 Bold"/>
              </a:rPr>
              <a:t>GaussianBlur 커널값을 조정해주는 과정.</a:t>
            </a:r>
          </a:p>
          <a:p>
            <a:pPr algn="ctr">
              <a:lnSpc>
                <a:spcPts val="6128"/>
              </a:lnSpc>
            </a:pPr>
            <a:r>
              <a:rPr lang="en-US" sz="5471">
                <a:solidFill>
                  <a:srgbClr val="FFFFFF"/>
                </a:solidFill>
                <a:latin typeface="210 에필로그 Bold"/>
                <a:ea typeface="210 에필로그 Bold"/>
              </a:rPr>
              <a:t>9, 9로 적용했을 때 매우 흐릿해져 중간에 테두리가 끊긴 객체가 발생</a:t>
            </a:r>
          </a:p>
          <a:p>
            <a:pPr algn="ctr">
              <a:lnSpc>
                <a:spcPts val="6128"/>
              </a:lnSpc>
            </a:pPr>
          </a:p>
        </p:txBody>
      </p:sp>
      <p:sp>
        <p:nvSpPr>
          <p:cNvPr name="Freeform 5" id="5"/>
          <p:cNvSpPr/>
          <p:nvPr/>
        </p:nvSpPr>
        <p:spPr>
          <a:xfrm flipH="false" flipV="false" rot="0">
            <a:off x="4781478" y="8489413"/>
            <a:ext cx="961109" cy="768887"/>
          </a:xfrm>
          <a:custGeom>
            <a:avLst/>
            <a:gdLst/>
            <a:ahLst/>
            <a:cxnLst/>
            <a:rect r="r" b="b" t="t" l="l"/>
            <a:pathLst>
              <a:path h="768887" w="961109">
                <a:moveTo>
                  <a:pt x="0" y="0"/>
                </a:moveTo>
                <a:lnTo>
                  <a:pt x="961109" y="0"/>
                </a:lnTo>
                <a:lnTo>
                  <a:pt x="961109" y="768887"/>
                </a:lnTo>
                <a:lnTo>
                  <a:pt x="0" y="7688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true" flipV="true" rot="0">
            <a:off x="14703958" y="9400857"/>
            <a:ext cx="947756" cy="758205"/>
          </a:xfrm>
          <a:custGeom>
            <a:avLst/>
            <a:gdLst/>
            <a:ahLst/>
            <a:cxnLst/>
            <a:rect r="r" b="b" t="t" l="l"/>
            <a:pathLst>
              <a:path h="758205" w="947756">
                <a:moveTo>
                  <a:pt x="947756" y="758205"/>
                </a:moveTo>
                <a:lnTo>
                  <a:pt x="0" y="758205"/>
                </a:lnTo>
                <a:lnTo>
                  <a:pt x="0" y="0"/>
                </a:lnTo>
                <a:lnTo>
                  <a:pt x="947756" y="0"/>
                </a:lnTo>
                <a:lnTo>
                  <a:pt x="947756" y="75820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798821" y="1491942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8229600" y="0"/>
                </a:moveTo>
                <a:lnTo>
                  <a:pt x="0" y="0"/>
                </a:lnTo>
                <a:lnTo>
                  <a:pt x="0" y="8229600"/>
                </a:lnTo>
                <a:lnTo>
                  <a:pt x="8229600" y="8229600"/>
                </a:lnTo>
                <a:lnTo>
                  <a:pt x="822960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146707" y="-619975"/>
            <a:ext cx="11447063" cy="2606381"/>
          </a:xfrm>
          <a:custGeom>
            <a:avLst/>
            <a:gdLst/>
            <a:ahLst/>
            <a:cxnLst/>
            <a:rect r="r" b="b" t="t" l="l"/>
            <a:pathLst>
              <a:path h="2606381" w="11447063">
                <a:moveTo>
                  <a:pt x="0" y="0"/>
                </a:moveTo>
                <a:lnTo>
                  <a:pt x="11447063" y="0"/>
                </a:lnTo>
                <a:lnTo>
                  <a:pt x="11447063" y="2606381"/>
                </a:lnTo>
                <a:lnTo>
                  <a:pt x="0" y="26063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958" t="0" r="0" b="-9292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383192" y="1155874"/>
            <a:ext cx="10595776" cy="694513"/>
          </a:xfrm>
          <a:custGeom>
            <a:avLst/>
            <a:gdLst/>
            <a:ahLst/>
            <a:cxnLst/>
            <a:rect r="r" b="b" t="t" l="l"/>
            <a:pathLst>
              <a:path h="694513" w="10595776">
                <a:moveTo>
                  <a:pt x="0" y="0"/>
                </a:moveTo>
                <a:lnTo>
                  <a:pt x="10595777" y="0"/>
                </a:lnTo>
                <a:lnTo>
                  <a:pt x="10595777" y="694513"/>
                </a:lnTo>
                <a:lnTo>
                  <a:pt x="0" y="6945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146707" y="2316508"/>
            <a:ext cx="11307296" cy="6168339"/>
          </a:xfrm>
          <a:custGeom>
            <a:avLst/>
            <a:gdLst/>
            <a:ahLst/>
            <a:cxnLst/>
            <a:rect r="r" b="b" t="t" l="l"/>
            <a:pathLst>
              <a:path h="6168339" w="11307296">
                <a:moveTo>
                  <a:pt x="0" y="0"/>
                </a:moveTo>
                <a:lnTo>
                  <a:pt x="11307296" y="0"/>
                </a:lnTo>
                <a:lnTo>
                  <a:pt x="11307296" y="6168339"/>
                </a:lnTo>
                <a:lnTo>
                  <a:pt x="0" y="61683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9636" r="-1228" b="-19636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-276175" y="9022502"/>
            <a:ext cx="18292826" cy="7679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</a:pPr>
            <a:r>
              <a:rPr lang="en-US" sz="5271">
                <a:solidFill>
                  <a:srgbClr val="FFFFFF"/>
                </a:solidFill>
                <a:latin typeface="210 에필로그 Bold"/>
                <a:ea typeface="210 에필로그 Bold"/>
              </a:rPr>
              <a:t>1, 1로 적용하면 노이즈를 충분히 제거하지 못해서 주변에 작은 객체도 탐지하는 모습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845971" y="8726254"/>
            <a:ext cx="1016602" cy="813281"/>
          </a:xfrm>
          <a:custGeom>
            <a:avLst/>
            <a:gdLst/>
            <a:ahLst/>
            <a:cxnLst/>
            <a:rect r="r" b="b" t="t" l="l"/>
            <a:pathLst>
              <a:path h="813281" w="1016602">
                <a:moveTo>
                  <a:pt x="0" y="0"/>
                </a:moveTo>
                <a:lnTo>
                  <a:pt x="1016602" y="0"/>
                </a:lnTo>
                <a:lnTo>
                  <a:pt x="1016602" y="813281"/>
                </a:lnTo>
                <a:lnTo>
                  <a:pt x="0" y="81328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true" rot="0">
            <a:off x="15864385" y="9108274"/>
            <a:ext cx="1078153" cy="862522"/>
          </a:xfrm>
          <a:custGeom>
            <a:avLst/>
            <a:gdLst/>
            <a:ahLst/>
            <a:cxnLst/>
            <a:rect r="r" b="b" t="t" l="l"/>
            <a:pathLst>
              <a:path h="862522" w="1078153">
                <a:moveTo>
                  <a:pt x="1078153" y="862522"/>
                </a:moveTo>
                <a:lnTo>
                  <a:pt x="0" y="862522"/>
                </a:lnTo>
                <a:lnTo>
                  <a:pt x="0" y="0"/>
                </a:lnTo>
                <a:lnTo>
                  <a:pt x="1078153" y="0"/>
                </a:lnTo>
                <a:lnTo>
                  <a:pt x="1078153" y="862522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146707" y="-498816"/>
            <a:ext cx="11447063" cy="2606381"/>
          </a:xfrm>
          <a:custGeom>
            <a:avLst/>
            <a:gdLst/>
            <a:ahLst/>
            <a:cxnLst/>
            <a:rect r="r" b="b" t="t" l="l"/>
            <a:pathLst>
              <a:path h="2606381" w="11447063">
                <a:moveTo>
                  <a:pt x="0" y="0"/>
                </a:moveTo>
                <a:lnTo>
                  <a:pt x="11447063" y="0"/>
                </a:lnTo>
                <a:lnTo>
                  <a:pt x="11447063" y="2606380"/>
                </a:lnTo>
                <a:lnTo>
                  <a:pt x="0" y="260638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4958" t="0" r="0" b="-92920"/>
            </a:stretch>
          </a:blipFill>
        </p:spPr>
      </p:sp>
      <p:sp>
        <p:nvSpPr>
          <p:cNvPr name="Freeform 7" id="7"/>
          <p:cNvSpPr/>
          <p:nvPr/>
        </p:nvSpPr>
        <p:spPr>
          <a:xfrm flipH="true" flipV="false" rot="0">
            <a:off x="1785604" y="1592201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8229600" y="0"/>
                </a:moveTo>
                <a:lnTo>
                  <a:pt x="0" y="0"/>
                </a:lnTo>
                <a:lnTo>
                  <a:pt x="0" y="8229600"/>
                </a:lnTo>
                <a:lnTo>
                  <a:pt x="8229600" y="8229600"/>
                </a:lnTo>
                <a:lnTo>
                  <a:pt x="822960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08982" y="1165861"/>
            <a:ext cx="10607036" cy="638551"/>
          </a:xfrm>
          <a:custGeom>
            <a:avLst/>
            <a:gdLst/>
            <a:ahLst/>
            <a:cxnLst/>
            <a:rect r="r" b="b" t="t" l="l"/>
            <a:pathLst>
              <a:path h="638551" w="10607036">
                <a:moveTo>
                  <a:pt x="0" y="0"/>
                </a:moveTo>
                <a:lnTo>
                  <a:pt x="10607036" y="0"/>
                </a:lnTo>
                <a:lnTo>
                  <a:pt x="10607036" y="638551"/>
                </a:lnTo>
                <a:lnTo>
                  <a:pt x="0" y="638551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307525" y="-94089"/>
            <a:ext cx="10746304" cy="6297329"/>
          </a:xfrm>
          <a:custGeom>
            <a:avLst/>
            <a:gdLst/>
            <a:ahLst/>
            <a:cxnLst/>
            <a:rect r="r" b="b" t="t" l="l"/>
            <a:pathLst>
              <a:path h="6297329" w="10746304">
                <a:moveTo>
                  <a:pt x="0" y="0"/>
                </a:moveTo>
                <a:lnTo>
                  <a:pt x="10746304" y="0"/>
                </a:lnTo>
                <a:lnTo>
                  <a:pt x="10746304" y="6297329"/>
                </a:lnTo>
                <a:lnTo>
                  <a:pt x="0" y="6297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5906" r="-3356" b="-2483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0" y="-94089"/>
            <a:ext cx="1827737" cy="6297329"/>
          </a:xfrm>
          <a:custGeom>
            <a:avLst/>
            <a:gdLst/>
            <a:ahLst/>
            <a:cxnLst/>
            <a:rect r="r" b="b" t="t" l="l"/>
            <a:pathLst>
              <a:path h="6297329" w="1827737">
                <a:moveTo>
                  <a:pt x="0" y="0"/>
                </a:moveTo>
                <a:lnTo>
                  <a:pt x="1827737" y="0"/>
                </a:lnTo>
                <a:lnTo>
                  <a:pt x="1827737" y="6297329"/>
                </a:lnTo>
                <a:lnTo>
                  <a:pt x="0" y="629732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7522" t="-5906" r="-470168" b="-2483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92608" y="338716"/>
            <a:ext cx="11715744" cy="4324855"/>
          </a:xfrm>
          <a:custGeom>
            <a:avLst/>
            <a:gdLst/>
            <a:ahLst/>
            <a:cxnLst/>
            <a:rect r="r" b="b" t="t" l="l"/>
            <a:pathLst>
              <a:path h="4324855" w="11715744">
                <a:moveTo>
                  <a:pt x="0" y="0"/>
                </a:moveTo>
                <a:lnTo>
                  <a:pt x="11715744" y="0"/>
                </a:lnTo>
                <a:lnTo>
                  <a:pt x="11715744" y="4324855"/>
                </a:lnTo>
                <a:lnTo>
                  <a:pt x="0" y="432485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5400000">
            <a:off x="4906972" y="1296268"/>
            <a:ext cx="1827737" cy="11641682"/>
          </a:xfrm>
          <a:custGeom>
            <a:avLst/>
            <a:gdLst/>
            <a:ahLst/>
            <a:cxnLst/>
            <a:rect r="r" b="b" t="t" l="l"/>
            <a:pathLst>
              <a:path h="11641682" w="1827737">
                <a:moveTo>
                  <a:pt x="0" y="0"/>
                </a:moveTo>
                <a:lnTo>
                  <a:pt x="1827737" y="0"/>
                </a:lnTo>
                <a:lnTo>
                  <a:pt x="1827737" y="11641682"/>
                </a:lnTo>
                <a:lnTo>
                  <a:pt x="0" y="11641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297" t="-6371" r="-783826" b="-699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5400000">
            <a:off x="10230910" y="6306491"/>
            <a:ext cx="1827737" cy="1589873"/>
          </a:xfrm>
          <a:custGeom>
            <a:avLst/>
            <a:gdLst/>
            <a:ahLst/>
            <a:cxnLst/>
            <a:rect r="r" b="b" t="t" l="l"/>
            <a:pathLst>
              <a:path h="1589873" w="1827737">
                <a:moveTo>
                  <a:pt x="0" y="0"/>
                </a:moveTo>
                <a:lnTo>
                  <a:pt x="1827737" y="0"/>
                </a:lnTo>
                <a:lnTo>
                  <a:pt x="1827737" y="1589873"/>
                </a:lnTo>
                <a:lnTo>
                  <a:pt x="0" y="1589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297" t="-46653" r="-783826" b="-683446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5400000">
            <a:off x="4906972" y="1296268"/>
            <a:ext cx="1827737" cy="11641682"/>
          </a:xfrm>
          <a:custGeom>
            <a:avLst/>
            <a:gdLst/>
            <a:ahLst/>
            <a:cxnLst/>
            <a:rect r="r" b="b" t="t" l="l"/>
            <a:pathLst>
              <a:path h="11641682" w="1827737">
                <a:moveTo>
                  <a:pt x="0" y="0"/>
                </a:moveTo>
                <a:lnTo>
                  <a:pt x="1827737" y="0"/>
                </a:lnTo>
                <a:lnTo>
                  <a:pt x="1827737" y="11641682"/>
                </a:lnTo>
                <a:lnTo>
                  <a:pt x="0" y="1164168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297" t="-6371" r="-783826" b="-6993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5400000">
            <a:off x="10199547" y="8149909"/>
            <a:ext cx="1827737" cy="1589873"/>
          </a:xfrm>
          <a:custGeom>
            <a:avLst/>
            <a:gdLst/>
            <a:ahLst/>
            <a:cxnLst/>
            <a:rect r="r" b="b" t="t" l="l"/>
            <a:pathLst>
              <a:path h="1589873" w="1827737">
                <a:moveTo>
                  <a:pt x="0" y="0"/>
                </a:moveTo>
                <a:lnTo>
                  <a:pt x="1827737" y="0"/>
                </a:lnTo>
                <a:lnTo>
                  <a:pt x="1827737" y="1589873"/>
                </a:lnTo>
                <a:lnTo>
                  <a:pt x="0" y="15898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297" t="-46653" r="-783826" b="-683446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5400000">
            <a:off x="4906972" y="3124005"/>
            <a:ext cx="1827737" cy="11641682"/>
          </a:xfrm>
          <a:custGeom>
            <a:avLst/>
            <a:gdLst/>
            <a:ahLst/>
            <a:cxnLst/>
            <a:rect r="r" b="b" t="t" l="l"/>
            <a:pathLst>
              <a:path h="11641682" w="1827737">
                <a:moveTo>
                  <a:pt x="0" y="0"/>
                </a:moveTo>
                <a:lnTo>
                  <a:pt x="1827737" y="0"/>
                </a:lnTo>
                <a:lnTo>
                  <a:pt x="1827737" y="11641681"/>
                </a:lnTo>
                <a:lnTo>
                  <a:pt x="0" y="116416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297" t="-6371" r="-783826" b="-6993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92608" y="4663571"/>
            <a:ext cx="9890358" cy="5586821"/>
          </a:xfrm>
          <a:custGeom>
            <a:avLst/>
            <a:gdLst/>
            <a:ahLst/>
            <a:cxnLst/>
            <a:rect r="r" b="b" t="t" l="l"/>
            <a:pathLst>
              <a:path h="5586821" w="9890358">
                <a:moveTo>
                  <a:pt x="0" y="0"/>
                </a:moveTo>
                <a:lnTo>
                  <a:pt x="9890357" y="0"/>
                </a:lnTo>
                <a:lnTo>
                  <a:pt x="9890357" y="5586821"/>
                </a:lnTo>
                <a:lnTo>
                  <a:pt x="0" y="558682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5400000">
            <a:off x="10081790" y="4664746"/>
            <a:ext cx="1827737" cy="1825387"/>
          </a:xfrm>
          <a:custGeom>
            <a:avLst/>
            <a:gdLst/>
            <a:ahLst/>
            <a:cxnLst/>
            <a:rect r="r" b="b" t="t" l="l"/>
            <a:pathLst>
              <a:path h="1825387" w="1827737">
                <a:moveTo>
                  <a:pt x="0" y="0"/>
                </a:moveTo>
                <a:lnTo>
                  <a:pt x="1827737" y="0"/>
                </a:lnTo>
                <a:lnTo>
                  <a:pt x="1827737" y="1825387"/>
                </a:lnTo>
                <a:lnTo>
                  <a:pt x="0" y="182538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90297" t="-40634" r="-783826" b="-582364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0082965" y="4566129"/>
            <a:ext cx="1825387" cy="5720871"/>
          </a:xfrm>
          <a:custGeom>
            <a:avLst/>
            <a:gdLst/>
            <a:ahLst/>
            <a:cxnLst/>
            <a:rect r="r" b="b" t="t" l="l"/>
            <a:pathLst>
              <a:path h="5720871" w="1825387">
                <a:moveTo>
                  <a:pt x="0" y="0"/>
                </a:moveTo>
                <a:lnTo>
                  <a:pt x="1825387" y="0"/>
                </a:lnTo>
                <a:lnTo>
                  <a:pt x="1825387" y="5720871"/>
                </a:lnTo>
                <a:lnTo>
                  <a:pt x="0" y="572087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198" t="0" r="-55509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12280493" y="2529719"/>
            <a:ext cx="5590853" cy="1727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86"/>
              </a:lnSpc>
            </a:pPr>
            <a:r>
              <a:rPr lang="en-US" sz="5969">
                <a:solidFill>
                  <a:srgbClr val="FFFFFF"/>
                </a:solidFill>
                <a:latin typeface="210 에필로그 Bold"/>
                <a:ea typeface="210 에필로그 Bold"/>
              </a:rPr>
              <a:t>contour 함수 예시</a:t>
            </a:r>
          </a:p>
          <a:p>
            <a:pPr algn="ctr">
              <a:lnSpc>
                <a:spcPts val="6686"/>
              </a:lnSpc>
            </a:pPr>
          </a:p>
        </p:txBody>
      </p:sp>
      <p:sp>
        <p:nvSpPr>
          <p:cNvPr name="TextBox 14" id="14"/>
          <p:cNvSpPr txBox="true"/>
          <p:nvPr/>
        </p:nvSpPr>
        <p:spPr>
          <a:xfrm rot="0">
            <a:off x="11841412" y="6715825"/>
            <a:ext cx="6469014" cy="15108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904"/>
              </a:lnSpc>
            </a:pPr>
            <a:r>
              <a:rPr lang="en-US" sz="5271">
                <a:solidFill>
                  <a:srgbClr val="FFFFFF"/>
                </a:solidFill>
                <a:latin typeface="210 에필로그 Bold"/>
                <a:ea typeface="210 에필로그 Bold"/>
              </a:rPr>
              <a:t>큰 알약 or 작은 알약 구분</a:t>
            </a:r>
          </a:p>
          <a:p>
            <a:pPr algn="ctr">
              <a:lnSpc>
                <a:spcPts val="5904"/>
              </a:lnSpc>
            </a:pPr>
            <a:r>
              <a:rPr lang="en-US" sz="5271">
                <a:solidFill>
                  <a:srgbClr val="FFFFFF"/>
                </a:solidFill>
                <a:latin typeface="210 에필로그 Bold"/>
                <a:ea typeface="210 에필로그 Bold"/>
              </a:rPr>
              <a:t> 중앙점을 각 각 다른 색으로 표시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2781084" y="2341020"/>
            <a:ext cx="1123694" cy="898956"/>
          </a:xfrm>
          <a:custGeom>
            <a:avLst/>
            <a:gdLst/>
            <a:ahLst/>
            <a:cxnLst/>
            <a:rect r="r" b="b" t="t" l="l"/>
            <a:pathLst>
              <a:path h="898956" w="1123694">
                <a:moveTo>
                  <a:pt x="0" y="0"/>
                </a:moveTo>
                <a:lnTo>
                  <a:pt x="1123694" y="0"/>
                </a:lnTo>
                <a:lnTo>
                  <a:pt x="1123694" y="898955"/>
                </a:lnTo>
                <a:lnTo>
                  <a:pt x="0" y="89895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true" rot="0">
            <a:off x="16250348" y="2836395"/>
            <a:ext cx="1008952" cy="807162"/>
          </a:xfrm>
          <a:custGeom>
            <a:avLst/>
            <a:gdLst/>
            <a:ahLst/>
            <a:cxnLst/>
            <a:rect r="r" b="b" t="t" l="l"/>
            <a:pathLst>
              <a:path h="807162" w="1008952">
                <a:moveTo>
                  <a:pt x="1008952" y="807161"/>
                </a:moveTo>
                <a:lnTo>
                  <a:pt x="0" y="807161"/>
                </a:lnTo>
                <a:lnTo>
                  <a:pt x="0" y="0"/>
                </a:lnTo>
                <a:lnTo>
                  <a:pt x="1008952" y="0"/>
                </a:lnTo>
                <a:lnTo>
                  <a:pt x="1008952" y="807161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122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159632" y="1823103"/>
            <a:ext cx="3550682" cy="2822746"/>
          </a:xfrm>
          <a:custGeom>
            <a:avLst/>
            <a:gdLst/>
            <a:ahLst/>
            <a:cxnLst/>
            <a:rect r="r" b="b" t="t" l="l"/>
            <a:pathLst>
              <a:path h="2822746" w="3550682">
                <a:moveTo>
                  <a:pt x="0" y="0"/>
                </a:moveTo>
                <a:lnTo>
                  <a:pt x="3550682" y="0"/>
                </a:lnTo>
                <a:lnTo>
                  <a:pt x="3550682" y="2822746"/>
                </a:lnTo>
                <a:lnTo>
                  <a:pt x="0" y="2822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11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011182" y="747838"/>
            <a:ext cx="2253552" cy="6750687"/>
          </a:xfrm>
          <a:custGeom>
            <a:avLst/>
            <a:gdLst/>
            <a:ahLst/>
            <a:cxnLst/>
            <a:rect r="r" b="b" t="t" l="l"/>
            <a:pathLst>
              <a:path h="6750687" w="2253552">
                <a:moveTo>
                  <a:pt x="0" y="0"/>
                </a:moveTo>
                <a:lnTo>
                  <a:pt x="2253552" y="0"/>
                </a:lnTo>
                <a:lnTo>
                  <a:pt x="2253552" y="6750687"/>
                </a:lnTo>
                <a:lnTo>
                  <a:pt x="0" y="675068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37698" t="-1168" r="-2344" b="-2021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188724" y="732156"/>
            <a:ext cx="2151769" cy="6766369"/>
          </a:xfrm>
          <a:custGeom>
            <a:avLst/>
            <a:gdLst/>
            <a:ahLst/>
            <a:cxnLst/>
            <a:rect r="r" b="b" t="t" l="l"/>
            <a:pathLst>
              <a:path h="6766369" w="2151769">
                <a:moveTo>
                  <a:pt x="0" y="0"/>
                </a:moveTo>
                <a:lnTo>
                  <a:pt x="2151769" y="0"/>
                </a:lnTo>
                <a:lnTo>
                  <a:pt x="2151769" y="6766369"/>
                </a:lnTo>
                <a:lnTo>
                  <a:pt x="0" y="676636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0696" t="0" r="-10696" b="-231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978837" y="754977"/>
            <a:ext cx="8956136" cy="6750687"/>
          </a:xfrm>
          <a:custGeom>
            <a:avLst/>
            <a:gdLst/>
            <a:ahLst/>
            <a:cxnLst/>
            <a:rect r="r" b="b" t="t" l="l"/>
            <a:pathLst>
              <a:path h="6750687" w="8956136">
                <a:moveTo>
                  <a:pt x="0" y="0"/>
                </a:moveTo>
                <a:lnTo>
                  <a:pt x="8956136" y="0"/>
                </a:lnTo>
                <a:lnTo>
                  <a:pt x="8956136" y="6750687"/>
                </a:lnTo>
                <a:lnTo>
                  <a:pt x="0" y="6750687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18430" y="1060063"/>
            <a:ext cx="10746304" cy="6297329"/>
          </a:xfrm>
          <a:custGeom>
            <a:avLst/>
            <a:gdLst/>
            <a:ahLst/>
            <a:cxnLst/>
            <a:rect r="r" b="b" t="t" l="l"/>
            <a:pathLst>
              <a:path h="6297329" w="10746304">
                <a:moveTo>
                  <a:pt x="0" y="0"/>
                </a:moveTo>
                <a:lnTo>
                  <a:pt x="10746304" y="0"/>
                </a:lnTo>
                <a:lnTo>
                  <a:pt x="10746304" y="6297329"/>
                </a:lnTo>
                <a:lnTo>
                  <a:pt x="0" y="629732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-5906" r="-3356" b="-24832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3072926" y="1169833"/>
            <a:ext cx="2085189" cy="6187559"/>
          </a:xfrm>
          <a:custGeom>
            <a:avLst/>
            <a:gdLst/>
            <a:ahLst/>
            <a:cxnLst/>
            <a:rect r="r" b="b" t="t" l="l"/>
            <a:pathLst>
              <a:path h="6187559" w="2085189">
                <a:moveTo>
                  <a:pt x="0" y="0"/>
                </a:moveTo>
                <a:lnTo>
                  <a:pt x="2085189" y="0"/>
                </a:lnTo>
                <a:lnTo>
                  <a:pt x="2085189" y="6187559"/>
                </a:lnTo>
                <a:lnTo>
                  <a:pt x="0" y="618755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24065" t="-12643" r="-470684" b="-35924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3352237" y="1761720"/>
            <a:ext cx="11301259" cy="4831288"/>
          </a:xfrm>
          <a:custGeom>
            <a:avLst/>
            <a:gdLst/>
            <a:ahLst/>
            <a:cxnLst/>
            <a:rect r="r" b="b" t="t" l="l"/>
            <a:pathLst>
              <a:path h="4831288" w="11301259">
                <a:moveTo>
                  <a:pt x="0" y="0"/>
                </a:moveTo>
                <a:lnTo>
                  <a:pt x="11301259" y="0"/>
                </a:lnTo>
                <a:lnTo>
                  <a:pt x="11301259" y="4831289"/>
                </a:lnTo>
                <a:lnTo>
                  <a:pt x="0" y="4831289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115861" y="8391981"/>
            <a:ext cx="18292826" cy="104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2"/>
              </a:lnSpc>
            </a:pPr>
            <a:r>
              <a:rPr lang="en-US" sz="7171">
                <a:solidFill>
                  <a:srgbClr val="FFFFFF"/>
                </a:solidFill>
                <a:ea typeface="210 에필로그 Bold"/>
              </a:rPr>
              <a:t>알약 개수 설정할 때 숫자만 입력하게 하는 함수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2591345" y="8046380"/>
            <a:ext cx="1377688" cy="1102150"/>
          </a:xfrm>
          <a:custGeom>
            <a:avLst/>
            <a:gdLst/>
            <a:ahLst/>
            <a:cxnLst/>
            <a:rect r="r" b="b" t="t" l="l"/>
            <a:pathLst>
              <a:path h="1102150" w="1377688">
                <a:moveTo>
                  <a:pt x="0" y="0"/>
                </a:moveTo>
                <a:lnTo>
                  <a:pt x="1377688" y="0"/>
                </a:lnTo>
                <a:lnTo>
                  <a:pt x="1377688" y="1102150"/>
                </a:lnTo>
                <a:lnTo>
                  <a:pt x="0" y="11021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true" flipV="true" rot="0">
            <a:off x="14418275" y="8597455"/>
            <a:ext cx="1357004" cy="1085603"/>
          </a:xfrm>
          <a:custGeom>
            <a:avLst/>
            <a:gdLst/>
            <a:ahLst/>
            <a:cxnLst/>
            <a:rect r="r" b="b" t="t" l="l"/>
            <a:pathLst>
              <a:path h="1085603" w="1357004">
                <a:moveTo>
                  <a:pt x="1357003" y="1085603"/>
                </a:moveTo>
                <a:lnTo>
                  <a:pt x="0" y="1085603"/>
                </a:lnTo>
                <a:lnTo>
                  <a:pt x="0" y="0"/>
                </a:lnTo>
                <a:lnTo>
                  <a:pt x="1357003" y="0"/>
                </a:lnTo>
                <a:lnTo>
                  <a:pt x="1357003" y="1085603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954739" y="1823103"/>
            <a:ext cx="3641079" cy="3371554"/>
          </a:xfrm>
          <a:custGeom>
            <a:avLst/>
            <a:gdLst/>
            <a:ahLst/>
            <a:cxnLst/>
            <a:rect r="r" b="b" t="t" l="l"/>
            <a:pathLst>
              <a:path h="3371554" w="3641079">
                <a:moveTo>
                  <a:pt x="0" y="0"/>
                </a:moveTo>
                <a:lnTo>
                  <a:pt x="3641079" y="0"/>
                </a:lnTo>
                <a:lnTo>
                  <a:pt x="3641079" y="3371554"/>
                </a:lnTo>
                <a:lnTo>
                  <a:pt x="0" y="337155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-12710" b="-13216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990649" y="2371911"/>
            <a:ext cx="3590335" cy="2822746"/>
          </a:xfrm>
          <a:custGeom>
            <a:avLst/>
            <a:gdLst/>
            <a:ahLst/>
            <a:cxnLst/>
            <a:rect r="r" b="b" t="t" l="l"/>
            <a:pathLst>
              <a:path h="2822746" w="3590335">
                <a:moveTo>
                  <a:pt x="0" y="0"/>
                </a:moveTo>
                <a:lnTo>
                  <a:pt x="3590335" y="0"/>
                </a:lnTo>
                <a:lnTo>
                  <a:pt x="3590335" y="2822746"/>
                </a:lnTo>
                <a:lnTo>
                  <a:pt x="0" y="282274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28757"/>
          </a:xfrm>
          <a:custGeom>
            <a:avLst/>
            <a:gdLst/>
            <a:ahLst/>
            <a:cxnLst/>
            <a:rect r="r" b="b" t="t" l="l"/>
            <a:pathLst>
              <a:path h="10228757" w="18288000">
                <a:moveTo>
                  <a:pt x="0" y="0"/>
                </a:moveTo>
                <a:lnTo>
                  <a:pt x="18288000" y="0"/>
                </a:lnTo>
                <a:lnTo>
                  <a:pt x="18288000" y="10228757"/>
                </a:lnTo>
                <a:lnTo>
                  <a:pt x="0" y="1022875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9559" r="0" b="-9559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4246171" y="437018"/>
            <a:ext cx="11130248" cy="6972830"/>
            <a:chOff x="0" y="0"/>
            <a:chExt cx="2931423" cy="183646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931423" cy="1836466"/>
            </a:xfrm>
            <a:custGeom>
              <a:avLst/>
              <a:gdLst/>
              <a:ahLst/>
              <a:cxnLst/>
              <a:rect r="r" b="b" t="t" l="l"/>
              <a:pathLst>
                <a:path h="1836466" w="2931423">
                  <a:moveTo>
                    <a:pt x="0" y="0"/>
                  </a:moveTo>
                  <a:lnTo>
                    <a:pt x="2931423" y="0"/>
                  </a:lnTo>
                  <a:lnTo>
                    <a:pt x="2931423" y="1836466"/>
                  </a:lnTo>
                  <a:lnTo>
                    <a:pt x="0" y="1836466"/>
                  </a:lnTo>
                  <a:close/>
                </a:path>
              </a:pathLst>
            </a:custGeom>
            <a:solidFill>
              <a:srgbClr val="00D0FF"/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931423" cy="187456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0"/>
                </a:lnSpc>
              </a:pPr>
            </a:p>
          </p:txBody>
        </p:sp>
      </p:grpSp>
      <p:pic>
        <p:nvPicPr>
          <p:cNvPr name="Picture 6" id="6">
            <a:hlinkClick action="ppaction://media"/>
          </p:cNvPr>
          <p:cNvPicPr>
            <a:picLocks noChangeAspect="true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3"/>
          <a:srcRect l="113" t="18" r="0" b="795"/>
          <a:stretch>
            <a:fillRect/>
          </a:stretch>
        </p:blipFill>
        <p:spPr>
          <a:xfrm flipH="false" flipV="false" rot="0">
            <a:off x="3940643" y="154752"/>
            <a:ext cx="11137829" cy="697283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</a:ln>
        </p:spPr>
      </p:pic>
      <p:sp>
        <p:nvSpPr>
          <p:cNvPr name="TextBox 7" id="7"/>
          <p:cNvSpPr txBox="true"/>
          <p:nvPr/>
        </p:nvSpPr>
        <p:spPr>
          <a:xfrm rot="0">
            <a:off x="7537407" y="8378471"/>
            <a:ext cx="3944300" cy="10444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032"/>
              </a:lnSpc>
            </a:pPr>
            <a:r>
              <a:rPr lang="en-US" sz="7171">
                <a:solidFill>
                  <a:srgbClr val="FFFFFF"/>
                </a:solidFill>
                <a:ea typeface="210 에필로그 Bold"/>
              </a:rPr>
              <a:t>실행 동영상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0">
            <a:off x="7389869" y="8156150"/>
            <a:ext cx="1377688" cy="1102150"/>
          </a:xfrm>
          <a:custGeom>
            <a:avLst/>
            <a:gdLst/>
            <a:ahLst/>
            <a:cxnLst/>
            <a:rect r="r" b="b" t="t" l="l"/>
            <a:pathLst>
              <a:path h="1102150" w="1377688">
                <a:moveTo>
                  <a:pt x="0" y="0"/>
                </a:moveTo>
                <a:lnTo>
                  <a:pt x="1377688" y="0"/>
                </a:lnTo>
                <a:lnTo>
                  <a:pt x="1377688" y="1102150"/>
                </a:lnTo>
                <a:lnTo>
                  <a:pt x="0" y="110215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true" rot="0">
            <a:off x="10124704" y="8337284"/>
            <a:ext cx="1357004" cy="1085603"/>
          </a:xfrm>
          <a:custGeom>
            <a:avLst/>
            <a:gdLst/>
            <a:ahLst/>
            <a:cxnLst/>
            <a:rect r="r" b="b" t="t" l="l"/>
            <a:pathLst>
              <a:path h="1085603" w="1357004">
                <a:moveTo>
                  <a:pt x="1357003" y="1085603"/>
                </a:moveTo>
                <a:lnTo>
                  <a:pt x="0" y="1085603"/>
                </a:lnTo>
                <a:lnTo>
                  <a:pt x="0" y="0"/>
                </a:lnTo>
                <a:lnTo>
                  <a:pt x="1357003" y="0"/>
                </a:lnTo>
                <a:lnTo>
                  <a:pt x="1357003" y="1085603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80000">
                <p:cTn fill="hold" display="false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>
            <a:hlinkClick r:id="rId3" tooltip="https://github.com/newviplayer/pills_count"/>
          </p:cNvPr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11" t="-15802" r="0" b="-15802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036104" y="3321689"/>
            <a:ext cx="10615367" cy="4361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9"/>
              </a:lnSpc>
              <a:spcBef>
                <a:spcPct val="0"/>
              </a:spcBef>
            </a:pPr>
            <a:r>
              <a:rPr lang="en-US" sz="2658" spc="608">
                <a:solidFill>
                  <a:srgbClr val="000000"/>
                </a:solidFill>
                <a:latin typeface="210 어린아이"/>
              </a:rPr>
              <a:t>HTTPS://GITHUB.COM/NEWVIPLAYER/PILLS_COUNT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473954" y="1237264"/>
            <a:ext cx="3762574" cy="5638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589"/>
              </a:lnSpc>
              <a:spcBef>
                <a:spcPct val="0"/>
              </a:spcBef>
            </a:pPr>
            <a:r>
              <a:rPr lang="en-US" sz="3399" spc="778">
                <a:solidFill>
                  <a:srgbClr val="000000"/>
                </a:solidFill>
                <a:latin typeface="Montserrat Classic"/>
              </a:rPr>
              <a:t>FULL CODE: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gradFill rotWithShape="true">
          <a:gsLst>
            <a:gs pos="0">
              <a:srgbClr val="FFFFFF">
                <a:alpha val="100000"/>
              </a:srgbClr>
            </a:gs>
            <a:gs pos="100000">
              <a:srgbClr val="FFD7EE">
                <a:alpha val="100000"/>
              </a:srgbClr>
            </a:gs>
          </a:gsLst>
          <a:lin ang="2700000"/>
        </a:gra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99408" y="532658"/>
            <a:ext cx="17289183" cy="9159775"/>
            <a:chOff x="0" y="0"/>
            <a:chExt cx="16317791" cy="864513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317664" cy="8672693"/>
            </a:xfrm>
            <a:custGeom>
              <a:avLst/>
              <a:gdLst/>
              <a:ahLst/>
              <a:cxnLst/>
              <a:rect r="r" b="b" t="t" l="l"/>
              <a:pathLst>
                <a:path h="8672693" w="16317664">
                  <a:moveTo>
                    <a:pt x="292100" y="0"/>
                  </a:moveTo>
                  <a:cubicBezTo>
                    <a:pt x="131445" y="0"/>
                    <a:pt x="0" y="131445"/>
                    <a:pt x="0" y="292100"/>
                  </a:cubicBezTo>
                  <a:lnTo>
                    <a:pt x="0" y="7026011"/>
                  </a:lnTo>
                  <a:cubicBezTo>
                    <a:pt x="0" y="7186666"/>
                    <a:pt x="128397" y="7346051"/>
                    <a:pt x="285369" y="7380214"/>
                  </a:cubicBezTo>
                  <a:lnTo>
                    <a:pt x="16032296" y="8638530"/>
                  </a:lnTo>
                  <a:cubicBezTo>
                    <a:pt x="16189268" y="8672693"/>
                    <a:pt x="16317664" y="8569188"/>
                    <a:pt x="16317664" y="8408533"/>
                  </a:cubicBezTo>
                  <a:lnTo>
                    <a:pt x="16317664" y="292100"/>
                  </a:lnTo>
                  <a:cubicBezTo>
                    <a:pt x="16317664" y="131445"/>
                    <a:pt x="16186220" y="0"/>
                    <a:pt x="16025564" y="0"/>
                  </a:cubicBezTo>
                  <a:lnTo>
                    <a:pt x="292100" y="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83938" y="5847278"/>
            <a:ext cx="8901029" cy="7690310"/>
          </a:xfrm>
          <a:custGeom>
            <a:avLst/>
            <a:gdLst/>
            <a:ahLst/>
            <a:cxnLst/>
            <a:rect r="r" b="b" t="t" l="l"/>
            <a:pathLst>
              <a:path h="7690310" w="8901029">
                <a:moveTo>
                  <a:pt x="0" y="0"/>
                </a:moveTo>
                <a:lnTo>
                  <a:pt x="8901029" y="0"/>
                </a:lnTo>
                <a:lnTo>
                  <a:pt x="8901029" y="7690310"/>
                </a:lnTo>
                <a:lnTo>
                  <a:pt x="0" y="76903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830092" y="2174774"/>
            <a:ext cx="5808720" cy="28225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999"/>
              </a:lnSpc>
              <a:spcBef>
                <a:spcPct val="0"/>
              </a:spcBef>
            </a:pPr>
            <a:r>
              <a:rPr lang="en-US" sz="9999" spc="-199">
                <a:solidFill>
                  <a:srgbClr val="000000"/>
                </a:solidFill>
                <a:latin typeface="Tomorrow"/>
              </a:rPr>
              <a:t>Table of Contents</a:t>
            </a:r>
          </a:p>
        </p:txBody>
      </p:sp>
      <p:graphicFrame>
        <p:nvGraphicFramePr>
          <p:cNvPr name="Table 6" id="6"/>
          <p:cNvGraphicFramePr>
            <a:graphicFrameLocks noGrp="true"/>
          </p:cNvGraphicFramePr>
          <p:nvPr/>
        </p:nvGraphicFramePr>
        <p:xfrm>
          <a:off x="10213659" y="837343"/>
          <a:ext cx="6605071" cy="7315200"/>
        </p:xfrm>
        <a:graphic>
          <a:graphicData uri="http://schemas.openxmlformats.org/drawingml/2006/table">
            <a:tbl>
              <a:tblPr/>
              <a:tblGrid>
                <a:gridCol w="1026987"/>
                <a:gridCol w="5578085"/>
              </a:tblGrid>
              <a:tr h="9144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EC1A83"/>
                          </a:solidFill>
                          <a:latin typeface="Tomorrow Bold"/>
                        </a:rPr>
                        <a:t>3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u="sng">
                          <a:solidFill>
                            <a:srgbClr val="000000"/>
                          </a:solidFill>
                          <a:latin typeface="Proxima Nova"/>
                        </a:rPr>
                        <a:t>Project Overview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EC1A83"/>
                          </a:solidFill>
                          <a:latin typeface="Tomorrow Bold"/>
                        </a:rPr>
                        <a:t>4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u="sng">
                          <a:solidFill>
                            <a:srgbClr val="000000"/>
                          </a:solidFill>
                          <a:latin typeface="Proxima Nova"/>
                        </a:rPr>
                        <a:t>Pill counting Outlook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EC1A83"/>
                          </a:solidFill>
                          <a:latin typeface="Tomorrow Bold"/>
                        </a:rPr>
                        <a:t>5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u="sng">
                          <a:solidFill>
                            <a:srgbClr val="000000"/>
                          </a:solidFill>
                          <a:latin typeface="Proxima Nova"/>
                        </a:rPr>
                        <a:t>Market Status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EC1A83"/>
                          </a:solidFill>
                          <a:latin typeface="Tomorrow Bold"/>
                        </a:rPr>
                        <a:t>6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u="sng">
                          <a:solidFill>
                            <a:srgbClr val="000000"/>
                          </a:solidFill>
                          <a:latin typeface="Proxima Nova"/>
                        </a:rPr>
                        <a:t>Project Objectives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EC1A83"/>
                          </a:solidFill>
                          <a:latin typeface="Tomorrow Bold"/>
                        </a:rPr>
                        <a:t>7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u="sng">
                          <a:solidFill>
                            <a:srgbClr val="000000"/>
                          </a:solidFill>
                          <a:latin typeface="Proxima Nova"/>
                        </a:rPr>
                        <a:t>Program Language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EC1A83"/>
                          </a:solidFill>
                          <a:latin typeface="Tomorrow Bold"/>
                        </a:rPr>
                        <a:t>8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u="sng">
                          <a:solidFill>
                            <a:srgbClr val="000000"/>
                          </a:solidFill>
                          <a:latin typeface="Proxima Nova"/>
                        </a:rPr>
                        <a:t>GUI : design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EC1A83"/>
                          </a:solidFill>
                          <a:latin typeface="Tomorrow Bold"/>
                        </a:rPr>
                        <a:t>9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u="sng">
                          <a:solidFill>
                            <a:srgbClr val="000000"/>
                          </a:solidFill>
                          <a:latin typeface="Proxima Nova"/>
                        </a:rPr>
                        <a:t>GUI : function description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9144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079"/>
                        </a:lnSpc>
                        <a:defRPr/>
                      </a:pPr>
                      <a:r>
                        <a:rPr lang="en-US" sz="2199">
                          <a:solidFill>
                            <a:srgbClr val="EC1A83"/>
                          </a:solidFill>
                          <a:latin typeface="Tomorrow Bold"/>
                        </a:rPr>
                        <a:t>10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Proxima Nova"/>
                        </a:rPr>
                        <a:t>Modul Language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7" id="7"/>
          <p:cNvGraphicFramePr>
            <a:graphicFrameLocks noGrp="true"/>
          </p:cNvGraphicFramePr>
          <p:nvPr/>
        </p:nvGraphicFramePr>
        <p:xfrm>
          <a:off x="10213659" y="8152543"/>
          <a:ext cx="1026987" cy="876300"/>
        </p:xfrm>
        <a:graphic>
          <a:graphicData uri="http://schemas.openxmlformats.org/drawingml/2006/table">
            <a:tbl>
              <a:tblPr/>
              <a:tblGrid>
                <a:gridCol w="289490"/>
              </a:tblGrid>
              <a:tr h="87630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219"/>
                        </a:lnSpc>
                        <a:defRPr/>
                      </a:pPr>
                      <a:r>
                        <a:rPr lang="en-US" sz="2299">
                          <a:solidFill>
                            <a:srgbClr val="EC1A83"/>
                          </a:solidFill>
                          <a:latin typeface="Tomorrow Bold"/>
                        </a:rPr>
                        <a:t>11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name="Table 8" id="8"/>
          <p:cNvGraphicFramePr>
            <a:graphicFrameLocks noGrp="true"/>
          </p:cNvGraphicFramePr>
          <p:nvPr/>
        </p:nvGraphicFramePr>
        <p:xfrm>
          <a:off x="11240646" y="8114443"/>
          <a:ext cx="5578085" cy="914400"/>
        </p:xfrm>
        <a:graphic>
          <a:graphicData uri="http://schemas.openxmlformats.org/drawingml/2006/table">
            <a:tbl>
              <a:tblPr/>
              <a:tblGrid>
                <a:gridCol w="5578085"/>
              </a:tblGrid>
              <a:tr h="91440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r>
                        <a:rPr lang="en-US" sz="2499" u="sng">
                          <a:solidFill>
                            <a:srgbClr val="000000"/>
                          </a:solidFill>
                          <a:latin typeface="Proxima Nova"/>
                        </a:rPr>
                        <a:t>~ Point code / Result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54044" y="1024236"/>
            <a:ext cx="6896632" cy="6896632"/>
          </a:xfrm>
          <a:custGeom>
            <a:avLst/>
            <a:gdLst/>
            <a:ahLst/>
            <a:cxnLst/>
            <a:rect r="r" b="b" t="t" l="l"/>
            <a:pathLst>
              <a:path h="6896632" w="6896632">
                <a:moveTo>
                  <a:pt x="0" y="0"/>
                </a:moveTo>
                <a:lnTo>
                  <a:pt x="6896633" y="0"/>
                </a:lnTo>
                <a:lnTo>
                  <a:pt x="6896633" y="6896632"/>
                </a:lnTo>
                <a:lnTo>
                  <a:pt x="0" y="689663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831439" y="3191290"/>
            <a:ext cx="8086060" cy="8086060"/>
          </a:xfrm>
          <a:custGeom>
            <a:avLst/>
            <a:gdLst/>
            <a:ahLst/>
            <a:cxnLst/>
            <a:rect r="r" b="b" t="t" l="l"/>
            <a:pathLst>
              <a:path h="8086060" w="8086060">
                <a:moveTo>
                  <a:pt x="0" y="0"/>
                </a:moveTo>
                <a:lnTo>
                  <a:pt x="8086061" y="0"/>
                </a:lnTo>
                <a:lnTo>
                  <a:pt x="8086061" y="8086061"/>
                </a:lnTo>
                <a:lnTo>
                  <a:pt x="0" y="808606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5400000">
            <a:off x="11928816" y="449266"/>
            <a:ext cx="12718369" cy="9388469"/>
          </a:xfrm>
          <a:custGeom>
            <a:avLst/>
            <a:gdLst/>
            <a:ahLst/>
            <a:cxnLst/>
            <a:rect r="r" b="b" t="t" l="l"/>
            <a:pathLst>
              <a:path h="9388469" w="12718369">
                <a:moveTo>
                  <a:pt x="0" y="0"/>
                </a:moveTo>
                <a:lnTo>
                  <a:pt x="12718368" y="0"/>
                </a:lnTo>
                <a:lnTo>
                  <a:pt x="12718368" y="9388468"/>
                </a:lnTo>
                <a:lnTo>
                  <a:pt x="0" y="93884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654364" y="2634835"/>
            <a:ext cx="5366128" cy="5017329"/>
          </a:xfrm>
          <a:custGeom>
            <a:avLst/>
            <a:gdLst/>
            <a:ahLst/>
            <a:cxnLst/>
            <a:rect r="r" b="b" t="t" l="l"/>
            <a:pathLst>
              <a:path h="5017329" w="5366128">
                <a:moveTo>
                  <a:pt x="0" y="0"/>
                </a:moveTo>
                <a:lnTo>
                  <a:pt x="5366128" y="0"/>
                </a:lnTo>
                <a:lnTo>
                  <a:pt x="5366128" y="5017330"/>
                </a:lnTo>
                <a:lnTo>
                  <a:pt x="0" y="501733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5552254" y="4200702"/>
            <a:ext cx="8148349" cy="16855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3667"/>
              </a:lnSpc>
            </a:pPr>
            <a:r>
              <a:rPr lang="en-US" sz="9762">
                <a:solidFill>
                  <a:srgbClr val="FFFFFF"/>
                </a:solidFill>
                <a:latin typeface="Neue Machina Ultra-Bold"/>
              </a:rPr>
              <a:t>Thank You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204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4449019" y="3079250"/>
            <a:ext cx="7585108" cy="4759655"/>
          </a:xfrm>
          <a:custGeom>
            <a:avLst/>
            <a:gdLst/>
            <a:ahLst/>
            <a:cxnLst/>
            <a:rect r="r" b="b" t="t" l="l"/>
            <a:pathLst>
              <a:path h="4759655" w="7585108">
                <a:moveTo>
                  <a:pt x="0" y="0"/>
                </a:moveTo>
                <a:lnTo>
                  <a:pt x="7585108" y="0"/>
                </a:lnTo>
                <a:lnTo>
                  <a:pt x="7585108" y="4759655"/>
                </a:lnTo>
                <a:lnTo>
                  <a:pt x="0" y="475965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1048187"/>
            <a:ext cx="164054" cy="646827"/>
            <a:chOff x="0" y="0"/>
            <a:chExt cx="43208" cy="17035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EA5355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467376" y="990600"/>
            <a:ext cx="5296196" cy="7239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50"/>
              </a:lnSpc>
              <a:spcBef>
                <a:spcPct val="0"/>
              </a:spcBef>
            </a:pPr>
            <a:r>
              <a:rPr lang="en-US" sz="4500">
                <a:solidFill>
                  <a:srgbClr val="EA5355"/>
                </a:solidFill>
                <a:latin typeface="Open Sans Bold"/>
              </a:rPr>
              <a:t>PILL PROJECT  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8699900" y="0"/>
            <a:ext cx="9588100" cy="10287000"/>
            <a:chOff x="0" y="0"/>
            <a:chExt cx="943616" cy="101239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43616" cy="1012398"/>
            </a:xfrm>
            <a:custGeom>
              <a:avLst/>
              <a:gdLst/>
              <a:ahLst/>
              <a:cxnLst/>
              <a:rect r="r" b="b" t="t" l="l"/>
              <a:pathLst>
                <a:path h="1012398" w="943616">
                  <a:moveTo>
                    <a:pt x="0" y="0"/>
                  </a:moveTo>
                  <a:lnTo>
                    <a:pt x="943616" y="0"/>
                  </a:lnTo>
                  <a:lnTo>
                    <a:pt x="943616" y="1012398"/>
                  </a:lnTo>
                  <a:lnTo>
                    <a:pt x="0" y="1012398"/>
                  </a:lnTo>
                  <a:close/>
                </a:path>
              </a:pathLst>
            </a:custGeom>
            <a:blipFill>
              <a:blip r:embed="rId2"/>
              <a:stretch>
                <a:fillRect l="-141473" t="0" r="-7999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247078" y="6770525"/>
            <a:ext cx="8934556" cy="5601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4"/>
              </a:lnSpc>
            </a:pPr>
          </a:p>
        </p:txBody>
      </p:sp>
      <p:sp>
        <p:nvSpPr>
          <p:cNvPr name="TextBox 9" id="9"/>
          <p:cNvSpPr txBox="true"/>
          <p:nvPr/>
        </p:nvSpPr>
        <p:spPr>
          <a:xfrm rot="0">
            <a:off x="-272124" y="3202812"/>
            <a:ext cx="8775196" cy="510423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048"/>
              </a:lnSpc>
            </a:pPr>
            <a:r>
              <a:rPr lang="en-US" sz="8971">
                <a:solidFill>
                  <a:srgbClr val="000000"/>
                </a:solidFill>
                <a:ea typeface="Nanum Pen Script"/>
              </a:rPr>
              <a:t>알약을 분별하여 </a:t>
            </a:r>
          </a:p>
          <a:p>
            <a:pPr algn="ctr">
              <a:lnSpc>
                <a:spcPts val="10048"/>
              </a:lnSpc>
            </a:pPr>
            <a:r>
              <a:rPr lang="en-US" sz="8971">
                <a:solidFill>
                  <a:srgbClr val="000000"/>
                </a:solidFill>
                <a:ea typeface="Nanum Pen Script"/>
              </a:rPr>
              <a:t>갯수 및 크기 등</a:t>
            </a:r>
          </a:p>
          <a:p>
            <a:pPr algn="ctr">
              <a:lnSpc>
                <a:spcPts val="10048"/>
              </a:lnSpc>
            </a:pPr>
            <a:r>
              <a:rPr lang="en-US" sz="8971">
                <a:solidFill>
                  <a:srgbClr val="000000"/>
                </a:solidFill>
                <a:ea typeface="Nanum Pen Script"/>
              </a:rPr>
              <a:t>자동 측정이 가능한 </a:t>
            </a:r>
          </a:p>
          <a:p>
            <a:pPr algn="ctr">
              <a:lnSpc>
                <a:spcPts val="10048"/>
              </a:lnSpc>
            </a:pPr>
            <a:r>
              <a:rPr lang="en-US" sz="8971">
                <a:solidFill>
                  <a:srgbClr val="000000"/>
                </a:solidFill>
                <a:ea typeface="Nanum Pen Script"/>
              </a:rPr>
              <a:t>프로젝트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382709" cy="10287000"/>
          </a:xfrm>
          <a:custGeom>
            <a:avLst/>
            <a:gdLst/>
            <a:ahLst/>
            <a:cxnLst/>
            <a:rect r="r" b="b" t="t" l="l"/>
            <a:pathLst>
              <a:path h="10287000" w="18382709">
                <a:moveTo>
                  <a:pt x="0" y="0"/>
                </a:moveTo>
                <a:lnTo>
                  <a:pt x="18382709" y="0"/>
                </a:lnTo>
                <a:lnTo>
                  <a:pt x="18382709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766" t="-15457" r="0" b="-17466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05665" y="520280"/>
            <a:ext cx="164054" cy="646827"/>
            <a:chOff x="0" y="0"/>
            <a:chExt cx="43208" cy="17035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3208" cy="170358"/>
            </a:xfrm>
            <a:custGeom>
              <a:avLst/>
              <a:gdLst/>
              <a:ahLst/>
              <a:cxnLst/>
              <a:rect r="r" b="b" t="t" l="l"/>
              <a:pathLst>
                <a:path h="170358" w="43208">
                  <a:moveTo>
                    <a:pt x="0" y="0"/>
                  </a:moveTo>
                  <a:lnTo>
                    <a:pt x="43208" y="0"/>
                  </a:lnTo>
                  <a:lnTo>
                    <a:pt x="43208" y="170358"/>
                  </a:lnTo>
                  <a:lnTo>
                    <a:pt x="0" y="170358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0"/>
              <a:ext cx="43208" cy="1703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00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360339" y="375904"/>
            <a:ext cx="8030712" cy="9832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584"/>
              </a:lnSpc>
              <a:spcBef>
                <a:spcPct val="0"/>
              </a:spcBef>
            </a:pPr>
            <a:r>
              <a:rPr lang="en-US" sz="6771">
                <a:solidFill>
                  <a:srgbClr val="000000"/>
                </a:solidFill>
                <a:latin typeface="Nanum Pen Script"/>
                <a:ea typeface="Nanum Pen Script"/>
              </a:rPr>
              <a:t>PILL  COUNTHING 전망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468768">
            <a:off x="7758113" y="325018"/>
            <a:ext cx="921112" cy="976012"/>
          </a:xfrm>
          <a:custGeom>
            <a:avLst/>
            <a:gdLst/>
            <a:ahLst/>
            <a:cxnLst/>
            <a:rect r="r" b="b" t="t" l="l"/>
            <a:pathLst>
              <a:path h="976012" w="921112">
                <a:moveTo>
                  <a:pt x="0" y="0"/>
                </a:moveTo>
                <a:lnTo>
                  <a:pt x="921112" y="0"/>
                </a:lnTo>
                <a:lnTo>
                  <a:pt x="921112" y="976012"/>
                </a:lnTo>
                <a:lnTo>
                  <a:pt x="0" y="97601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230657" y="1657054"/>
            <a:ext cx="14317550" cy="7790519"/>
          </a:xfrm>
          <a:custGeom>
            <a:avLst/>
            <a:gdLst/>
            <a:ahLst/>
            <a:cxnLst/>
            <a:rect r="r" b="b" t="t" l="l"/>
            <a:pathLst>
              <a:path h="7790519" w="14317550">
                <a:moveTo>
                  <a:pt x="0" y="0"/>
                </a:moveTo>
                <a:lnTo>
                  <a:pt x="14317549" y="0"/>
                </a:lnTo>
                <a:lnTo>
                  <a:pt x="14317549" y="7790520"/>
                </a:lnTo>
                <a:lnTo>
                  <a:pt x="0" y="779052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20564" r="0" b="-26231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4044867" y="2574644"/>
            <a:ext cx="10689130" cy="3591243"/>
          </a:xfrm>
          <a:custGeom>
            <a:avLst/>
            <a:gdLst/>
            <a:ahLst/>
            <a:cxnLst/>
            <a:rect r="r" b="b" t="t" l="l"/>
            <a:pathLst>
              <a:path h="3591243" w="10689130">
                <a:moveTo>
                  <a:pt x="0" y="0"/>
                </a:moveTo>
                <a:lnTo>
                  <a:pt x="10689130" y="0"/>
                </a:lnTo>
                <a:lnTo>
                  <a:pt x="10689130" y="3591243"/>
                </a:lnTo>
                <a:lnTo>
                  <a:pt x="0" y="359124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5776" t="-4707" r="-6666" b="-14452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322324" y="6301068"/>
            <a:ext cx="350205" cy="484712"/>
          </a:xfrm>
          <a:custGeom>
            <a:avLst/>
            <a:gdLst/>
            <a:ahLst/>
            <a:cxnLst/>
            <a:rect r="r" b="b" t="t" l="l"/>
            <a:pathLst>
              <a:path h="484712" w="350205">
                <a:moveTo>
                  <a:pt x="0" y="0"/>
                </a:moveTo>
                <a:lnTo>
                  <a:pt x="350204" y="0"/>
                </a:lnTo>
                <a:lnTo>
                  <a:pt x="350204" y="484713"/>
                </a:lnTo>
                <a:lnTo>
                  <a:pt x="0" y="48471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3265808" y="1817228"/>
            <a:ext cx="12589058" cy="622235"/>
            <a:chOff x="0" y="0"/>
            <a:chExt cx="3315637" cy="16388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315637" cy="163881"/>
            </a:xfrm>
            <a:custGeom>
              <a:avLst/>
              <a:gdLst/>
              <a:ahLst/>
              <a:cxnLst/>
              <a:rect r="r" b="b" t="t" l="l"/>
              <a:pathLst>
                <a:path h="163881" w="3315637">
                  <a:moveTo>
                    <a:pt x="0" y="0"/>
                  </a:moveTo>
                  <a:lnTo>
                    <a:pt x="3315637" y="0"/>
                  </a:lnTo>
                  <a:lnTo>
                    <a:pt x="3315637" y="163881"/>
                  </a:lnTo>
                  <a:lnTo>
                    <a:pt x="0" y="163881"/>
                  </a:lnTo>
                  <a:close/>
                </a:path>
              </a:pathLst>
            </a:custGeom>
            <a:gradFill rotWithShape="true">
              <a:gsLst>
                <a:gs pos="0">
                  <a:srgbClr val="FFDE59">
                    <a:alpha val="100000"/>
                  </a:srgbClr>
                </a:gs>
                <a:gs pos="100000">
                  <a:srgbClr val="FF914D">
                    <a:alpha val="100000"/>
                  </a:srgbClr>
                </a:gs>
              </a:gsLst>
              <a:lin ang="0"/>
            </a:gra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315637" cy="2019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770"/>
                </a:lnSpc>
              </a:pP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4861398" y="6182071"/>
            <a:ext cx="1636028" cy="7425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4"/>
              </a:lnSpc>
            </a:pPr>
            <a:r>
              <a:rPr lang="en-US" sz="5003">
                <a:solidFill>
                  <a:srgbClr val="00BF63"/>
                </a:solidFill>
                <a:latin typeface="Oswald Bold"/>
              </a:rPr>
              <a:t>85%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8872072" y="6184937"/>
            <a:ext cx="1641768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5000">
                <a:solidFill>
                  <a:srgbClr val="00BF63"/>
                </a:solidFill>
                <a:latin typeface="Oswald Bold"/>
                <a:ea typeface="Oswald Bold"/>
              </a:rPr>
              <a:t>1억정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2451715" y="6181673"/>
            <a:ext cx="1641768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5000">
                <a:solidFill>
                  <a:srgbClr val="00BF63"/>
                </a:solidFill>
                <a:latin typeface="Oswald Bold"/>
                <a:ea typeface="Oswald Bold"/>
              </a:rPr>
              <a:t>1조원</a:t>
            </a:r>
          </a:p>
        </p:txBody>
      </p:sp>
      <p:grpSp>
        <p:nvGrpSpPr>
          <p:cNvPr name="Group 17" id="17"/>
          <p:cNvGrpSpPr/>
          <p:nvPr/>
        </p:nvGrpSpPr>
        <p:grpSpPr>
          <a:xfrm rot="0">
            <a:off x="3553403" y="7357281"/>
            <a:ext cx="4444876" cy="1621277"/>
            <a:chOff x="0" y="0"/>
            <a:chExt cx="5926501" cy="2161702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38100"/>
              <a:ext cx="5926501" cy="1357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0"/>
                </a:lnSpc>
              </a:pPr>
              <a:r>
                <a:rPr lang="en-US" sz="2052" spc="470">
                  <a:solidFill>
                    <a:srgbClr val="000000"/>
                  </a:solidFill>
                  <a:ea typeface="Montserrat Classic"/>
                </a:rPr>
                <a:t>약을 이처럼 </a:t>
              </a:r>
            </a:p>
            <a:p>
              <a:pPr algn="ctr">
                <a:lnSpc>
                  <a:spcPts val="2770"/>
                </a:lnSpc>
              </a:pPr>
              <a:r>
                <a:rPr lang="en-US" sz="2052" spc="470">
                  <a:solidFill>
                    <a:srgbClr val="000000"/>
                  </a:solidFill>
                  <a:ea typeface="Montserrat Classic"/>
                </a:rPr>
                <a:t>손으로 세는 비율 </a:t>
              </a:r>
            </a:p>
            <a:p>
              <a:pPr algn="ctr">
                <a:lnSpc>
                  <a:spcPts val="2770"/>
                </a:lnSpc>
              </a:pPr>
              <a:r>
                <a:rPr lang="en-US" sz="2052" spc="470">
                  <a:solidFill>
                    <a:srgbClr val="000000"/>
                  </a:solidFill>
                  <a:latin typeface="Montserrat Classic"/>
                  <a:ea typeface="Montserrat Classic"/>
                </a:rPr>
                <a:t>(한국,미국 설문조사결과)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1626119"/>
              <a:ext cx="5926501" cy="53558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322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337899" y="7357281"/>
            <a:ext cx="4444876" cy="1247161"/>
            <a:chOff x="0" y="0"/>
            <a:chExt cx="5926501" cy="1662882"/>
          </a:xfrm>
        </p:grpSpPr>
        <p:sp>
          <p:nvSpPr>
            <p:cNvPr name="TextBox 21" id="21"/>
            <p:cNvSpPr txBox="true"/>
            <p:nvPr/>
          </p:nvSpPr>
          <p:spPr>
            <a:xfrm rot="0">
              <a:off x="0" y="-38100"/>
              <a:ext cx="5926501" cy="9003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0"/>
                </a:lnSpc>
              </a:pPr>
              <a:r>
                <a:rPr lang="en-US" sz="2052" spc="470">
                  <a:solidFill>
                    <a:srgbClr val="000000"/>
                  </a:solidFill>
                  <a:latin typeface="Montserrat Classic"/>
                  <a:ea typeface="Montserrat Classic"/>
                </a:rPr>
                <a:t>주요 5개국에서 하루에</a:t>
              </a:r>
            </a:p>
            <a:p>
              <a:pPr algn="ctr">
                <a:lnSpc>
                  <a:spcPts val="2770"/>
                </a:lnSpc>
              </a:pPr>
              <a:r>
                <a:rPr lang="en-US" sz="2052" spc="470">
                  <a:solidFill>
                    <a:srgbClr val="000000"/>
                  </a:solidFill>
                  <a:ea typeface="Montserrat Classic"/>
                </a:rPr>
                <a:t>세어야 되는 약 개수 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1178444"/>
              <a:ext cx="5926501" cy="484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42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050162" y="7357281"/>
            <a:ext cx="4444876" cy="1590061"/>
            <a:chOff x="0" y="0"/>
            <a:chExt cx="5926501" cy="2120082"/>
          </a:xfrm>
        </p:grpSpPr>
        <p:sp>
          <p:nvSpPr>
            <p:cNvPr name="TextBox 24" id="24"/>
            <p:cNvSpPr txBox="true"/>
            <p:nvPr/>
          </p:nvSpPr>
          <p:spPr>
            <a:xfrm rot="0">
              <a:off x="0" y="-38100"/>
              <a:ext cx="5926501" cy="135756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70"/>
                </a:lnSpc>
              </a:pPr>
              <a:r>
                <a:rPr lang="en-US" sz="2052" spc="470">
                  <a:solidFill>
                    <a:srgbClr val="000000"/>
                  </a:solidFill>
                  <a:ea typeface="Montserrat Classic"/>
                </a:rPr>
                <a:t>글로벌 알약 카운팅 기기</a:t>
              </a:r>
            </a:p>
            <a:p>
              <a:pPr algn="ctr">
                <a:lnSpc>
                  <a:spcPts val="2770"/>
                </a:lnSpc>
              </a:pPr>
              <a:r>
                <a:rPr lang="en-US" sz="2052" spc="470">
                  <a:solidFill>
                    <a:srgbClr val="000000"/>
                  </a:solidFill>
                  <a:ea typeface="Montserrat Classic"/>
                </a:rPr>
                <a:t>시장규모 </a:t>
              </a:r>
            </a:p>
            <a:p>
              <a:pPr algn="ctr">
                <a:lnSpc>
                  <a:spcPts val="2770"/>
                </a:lnSpc>
              </a:pPr>
              <a:r>
                <a:rPr lang="en-US" sz="2052" spc="470">
                  <a:solidFill>
                    <a:srgbClr val="000000"/>
                  </a:solidFill>
                  <a:latin typeface="Montserrat Classic"/>
                </a:rPr>
                <a:t> 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0" y="1635644"/>
              <a:ext cx="5926501" cy="4844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042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3595543" y="1921200"/>
            <a:ext cx="12175778" cy="37619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040"/>
              </a:lnSpc>
              <a:spcBef>
                <a:spcPct val="0"/>
              </a:spcBef>
            </a:pPr>
            <a:r>
              <a:rPr lang="en-US" sz="2252" spc="515">
                <a:solidFill>
                  <a:srgbClr val="000000"/>
                </a:solidFill>
                <a:latin typeface="Montserrat Classic"/>
                <a:ea typeface="Montserrat Classic"/>
              </a:rPr>
              <a:t>약사 및 테크니션들이 하루평균 1시간 이상 일일히 손으로 약을 세고 있는 자료  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6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9770" y="0"/>
            <a:ext cx="18507540" cy="2927734"/>
          </a:xfrm>
          <a:custGeom>
            <a:avLst/>
            <a:gdLst/>
            <a:ahLst/>
            <a:cxnLst/>
            <a:rect r="r" b="b" t="t" l="l"/>
            <a:pathLst>
              <a:path h="2927734" w="18507540">
                <a:moveTo>
                  <a:pt x="0" y="0"/>
                </a:moveTo>
                <a:lnTo>
                  <a:pt x="18507540" y="0"/>
                </a:lnTo>
                <a:lnTo>
                  <a:pt x="18507540" y="2927734"/>
                </a:lnTo>
                <a:lnTo>
                  <a:pt x="0" y="2927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55650" r="0" b="-30832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806030" y="6706445"/>
            <a:ext cx="20527317" cy="3580555"/>
          </a:xfrm>
          <a:custGeom>
            <a:avLst/>
            <a:gdLst/>
            <a:ahLst/>
            <a:cxnLst/>
            <a:rect r="r" b="b" t="t" l="l"/>
            <a:pathLst>
              <a:path h="3580555" w="20527317">
                <a:moveTo>
                  <a:pt x="0" y="0"/>
                </a:moveTo>
                <a:lnTo>
                  <a:pt x="20527318" y="0"/>
                </a:lnTo>
                <a:lnTo>
                  <a:pt x="20527318" y="3580555"/>
                </a:lnTo>
                <a:lnTo>
                  <a:pt x="0" y="358055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28745" r="0" b="-40377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1597522"/>
            <a:ext cx="10618266" cy="5335634"/>
          </a:xfrm>
          <a:custGeom>
            <a:avLst/>
            <a:gdLst/>
            <a:ahLst/>
            <a:cxnLst/>
            <a:rect r="r" b="b" t="t" l="l"/>
            <a:pathLst>
              <a:path h="5335634" w="10618266">
                <a:moveTo>
                  <a:pt x="0" y="0"/>
                </a:moveTo>
                <a:lnTo>
                  <a:pt x="10618266" y="0"/>
                </a:lnTo>
                <a:lnTo>
                  <a:pt x="10618266" y="5335634"/>
                </a:lnTo>
                <a:lnTo>
                  <a:pt x="0" y="533563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AutoShape 6" id="6"/>
          <p:cNvSpPr/>
          <p:nvPr/>
        </p:nvSpPr>
        <p:spPr>
          <a:xfrm flipH="true">
            <a:off x="10637316" y="1607046"/>
            <a:ext cx="67" cy="5333120"/>
          </a:xfrm>
          <a:prstGeom prst="line">
            <a:avLst/>
          </a:prstGeom>
          <a:ln cap="flat" w="38100">
            <a:solidFill>
              <a:srgbClr val="000000"/>
            </a:solidFill>
            <a:prstDash val="sysDash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10637383" y="1597522"/>
            <a:ext cx="7650617" cy="5342645"/>
          </a:xfrm>
          <a:custGeom>
            <a:avLst/>
            <a:gdLst/>
            <a:ahLst/>
            <a:cxnLst/>
            <a:rect r="r" b="b" t="t" l="l"/>
            <a:pathLst>
              <a:path h="5342645" w="7650617">
                <a:moveTo>
                  <a:pt x="0" y="0"/>
                </a:moveTo>
                <a:lnTo>
                  <a:pt x="7650617" y="0"/>
                </a:lnTo>
                <a:lnTo>
                  <a:pt x="7650617" y="5342644"/>
                </a:lnTo>
                <a:lnTo>
                  <a:pt x="0" y="534264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4757" t="0" r="-23982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315609" y="311361"/>
            <a:ext cx="6142401" cy="863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70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어비 디그다별체"/>
                <a:ea typeface="어비 디그다별체"/>
              </a:rPr>
              <a:t>국내 시장 활용 현황 )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967818" y="7292591"/>
            <a:ext cx="16352364" cy="31651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90"/>
              </a:lnSpc>
            </a:pPr>
            <a:r>
              <a:rPr lang="en-US" sz="3636">
                <a:solidFill>
                  <a:srgbClr val="000000"/>
                </a:solidFill>
                <a:latin typeface="묵향"/>
                <a:ea typeface="묵향"/>
              </a:rPr>
              <a:t>2021년 기준 약사 9000명이 사용</a:t>
            </a:r>
          </a:p>
          <a:p>
            <a:pPr algn="ctr">
              <a:lnSpc>
                <a:spcPts val="5090"/>
              </a:lnSpc>
            </a:pPr>
            <a:r>
              <a:rPr lang="en-US" sz="3636">
                <a:solidFill>
                  <a:srgbClr val="000000"/>
                </a:solidFill>
                <a:latin typeface="묵향"/>
                <a:ea typeface="묵향"/>
              </a:rPr>
              <a:t>  카운팅 기계는 500 ~ 1000만원 선으로 고가</a:t>
            </a:r>
          </a:p>
          <a:p>
            <a:pPr algn="ctr">
              <a:lnSpc>
                <a:spcPts val="5090"/>
              </a:lnSpc>
            </a:pPr>
            <a:r>
              <a:rPr lang="en-US" sz="3636">
                <a:solidFill>
                  <a:srgbClr val="000000"/>
                </a:solidFill>
                <a:latin typeface="묵향"/>
                <a:ea typeface="묵향"/>
              </a:rPr>
              <a:t>알약 앱을 통해 재고 정리, 향정신성 의약품 정리에도 큰 도움</a:t>
            </a:r>
          </a:p>
          <a:p>
            <a:pPr algn="ctr">
              <a:lnSpc>
                <a:spcPts val="5090"/>
              </a:lnSpc>
            </a:pPr>
            <a:r>
              <a:rPr lang="en-US" sz="3636">
                <a:solidFill>
                  <a:srgbClr val="000000"/>
                </a:solidFill>
                <a:latin typeface="묵향"/>
                <a:ea typeface="묵향"/>
              </a:rPr>
              <a:t>그 외 손과 위생, 시간 절약에 좋은 영향을 줄 수 있을 것으로 판단</a:t>
            </a:r>
          </a:p>
          <a:p>
            <a:pPr algn="ctr" marL="0" indent="0" lvl="0">
              <a:lnSpc>
                <a:spcPts val="509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4F4F4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12468"/>
            <a:ext cx="18288000" cy="10262064"/>
          </a:xfrm>
          <a:custGeom>
            <a:avLst/>
            <a:gdLst/>
            <a:ahLst/>
            <a:cxnLst/>
            <a:rect r="r" b="b" t="t" l="l"/>
            <a:pathLst>
              <a:path h="10262064" w="18288000">
                <a:moveTo>
                  <a:pt x="0" y="0"/>
                </a:moveTo>
                <a:lnTo>
                  <a:pt x="18288000" y="0"/>
                </a:lnTo>
                <a:lnTo>
                  <a:pt x="18288000" y="10262064"/>
                </a:lnTo>
                <a:lnTo>
                  <a:pt x="0" y="1026206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-242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247566" y="710856"/>
            <a:ext cx="4896434" cy="1126180"/>
          </a:xfrm>
          <a:custGeom>
            <a:avLst/>
            <a:gdLst/>
            <a:ahLst/>
            <a:cxnLst/>
            <a:rect r="r" b="b" t="t" l="l"/>
            <a:pathLst>
              <a:path h="1126180" w="4896434">
                <a:moveTo>
                  <a:pt x="0" y="0"/>
                </a:moveTo>
                <a:lnTo>
                  <a:pt x="4896434" y="0"/>
                </a:lnTo>
                <a:lnTo>
                  <a:pt x="4896434" y="1126180"/>
                </a:lnTo>
                <a:lnTo>
                  <a:pt x="0" y="112618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44974" y="153669"/>
            <a:ext cx="3729038" cy="4114800"/>
          </a:xfrm>
          <a:custGeom>
            <a:avLst/>
            <a:gdLst/>
            <a:ahLst/>
            <a:cxnLst/>
            <a:rect r="r" b="b" t="t" l="l"/>
            <a:pathLst>
              <a:path h="4114800" w="3729038">
                <a:moveTo>
                  <a:pt x="0" y="0"/>
                </a:moveTo>
                <a:lnTo>
                  <a:pt x="3729037" y="0"/>
                </a:lnTo>
                <a:lnTo>
                  <a:pt x="372903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0">
            <a:off x="14381604" y="6034212"/>
            <a:ext cx="3729038" cy="4114800"/>
          </a:xfrm>
          <a:custGeom>
            <a:avLst/>
            <a:gdLst/>
            <a:ahLst/>
            <a:cxnLst/>
            <a:rect r="r" b="b" t="t" l="l"/>
            <a:pathLst>
              <a:path h="4114800" w="3729038">
                <a:moveTo>
                  <a:pt x="3729038" y="0"/>
                </a:moveTo>
                <a:lnTo>
                  <a:pt x="0" y="0"/>
                </a:lnTo>
                <a:lnTo>
                  <a:pt x="0" y="4114800"/>
                </a:lnTo>
                <a:lnTo>
                  <a:pt x="3729038" y="4114800"/>
                </a:lnTo>
                <a:lnTo>
                  <a:pt x="3729038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14515" y="654158"/>
            <a:ext cx="16858970" cy="8978684"/>
          </a:xfrm>
          <a:custGeom>
            <a:avLst/>
            <a:gdLst/>
            <a:ahLst/>
            <a:cxnLst/>
            <a:rect r="r" b="b" t="t" l="l"/>
            <a:pathLst>
              <a:path h="8978684" w="16858970">
                <a:moveTo>
                  <a:pt x="0" y="0"/>
                </a:moveTo>
                <a:lnTo>
                  <a:pt x="16858970" y="0"/>
                </a:lnTo>
                <a:lnTo>
                  <a:pt x="16858970" y="8978684"/>
                </a:lnTo>
                <a:lnTo>
                  <a:pt x="0" y="897868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-155" t="-43601" r="-186" b="-44806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300604" y="3199012"/>
            <a:ext cx="1521430" cy="152143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9" id="9"/>
          <p:cNvGrpSpPr/>
          <p:nvPr/>
        </p:nvGrpSpPr>
        <p:grpSpPr>
          <a:xfrm rot="0">
            <a:off x="3130125" y="3199012"/>
            <a:ext cx="1521430" cy="152143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8775321" y="3199012"/>
            <a:ext cx="1521430" cy="1521430"/>
            <a:chOff x="0" y="0"/>
            <a:chExt cx="6350000" cy="6350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gradFill rotWithShape="true">
              <a:gsLst>
                <a:gs pos="0">
                  <a:srgbClr val="8C52FF">
                    <a:alpha val="100000"/>
                  </a:srgbClr>
                </a:gs>
                <a:gs pos="100000">
                  <a:srgbClr val="00BF63">
                    <a:alpha val="100000"/>
                  </a:srgbClr>
                </a:gs>
              </a:gsLst>
              <a:lin ang="0"/>
            </a:gra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6703151" y="3086100"/>
            <a:ext cx="20574" cy="4114800"/>
          </a:xfrm>
          <a:custGeom>
            <a:avLst/>
            <a:gdLst/>
            <a:ahLst/>
            <a:cxnLst/>
            <a:rect r="r" b="b" t="t" l="l"/>
            <a:pathLst>
              <a:path h="4114800" w="20574">
                <a:moveTo>
                  <a:pt x="0" y="0"/>
                </a:moveTo>
                <a:lnTo>
                  <a:pt x="20574" y="0"/>
                </a:lnTo>
                <a:lnTo>
                  <a:pt x="205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88391" y="3067581"/>
            <a:ext cx="20574" cy="4114800"/>
          </a:xfrm>
          <a:custGeom>
            <a:avLst/>
            <a:gdLst/>
            <a:ahLst/>
            <a:cxnLst/>
            <a:rect r="r" b="b" t="t" l="l"/>
            <a:pathLst>
              <a:path h="4114800" w="20574">
                <a:moveTo>
                  <a:pt x="0" y="0"/>
                </a:moveTo>
                <a:lnTo>
                  <a:pt x="20574" y="0"/>
                </a:lnTo>
                <a:lnTo>
                  <a:pt x="2057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2998694" y="3067581"/>
            <a:ext cx="1784291" cy="1784291"/>
          </a:xfrm>
          <a:custGeom>
            <a:avLst/>
            <a:gdLst/>
            <a:ahLst/>
            <a:cxnLst/>
            <a:rect r="r" b="b" t="t" l="l"/>
            <a:pathLst>
              <a:path h="1784291" w="1784291">
                <a:moveTo>
                  <a:pt x="0" y="0"/>
                </a:moveTo>
                <a:lnTo>
                  <a:pt x="1784291" y="0"/>
                </a:lnTo>
                <a:lnTo>
                  <a:pt x="1784291" y="1784291"/>
                </a:lnTo>
                <a:lnTo>
                  <a:pt x="0" y="17842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8953509" y="3453949"/>
            <a:ext cx="1165054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Poppins Bold"/>
              </a:rPr>
              <a:t>02.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4478792" y="3453949"/>
            <a:ext cx="1165054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Poppins Bold"/>
              </a:rPr>
              <a:t>03.</a:t>
            </a:r>
          </a:p>
        </p:txBody>
      </p:sp>
      <p:sp>
        <p:nvSpPr>
          <p:cNvPr name="Freeform 18" id="18"/>
          <p:cNvSpPr/>
          <p:nvPr/>
        </p:nvSpPr>
        <p:spPr>
          <a:xfrm flipH="false" flipV="false" rot="0">
            <a:off x="8643891" y="3067581"/>
            <a:ext cx="1784291" cy="1784291"/>
          </a:xfrm>
          <a:custGeom>
            <a:avLst/>
            <a:gdLst/>
            <a:ahLst/>
            <a:cxnLst/>
            <a:rect r="r" b="b" t="t" l="l"/>
            <a:pathLst>
              <a:path h="1784291" w="1784291">
                <a:moveTo>
                  <a:pt x="0" y="0"/>
                </a:moveTo>
                <a:lnTo>
                  <a:pt x="1784291" y="0"/>
                </a:lnTo>
                <a:lnTo>
                  <a:pt x="1784291" y="1784291"/>
                </a:lnTo>
                <a:lnTo>
                  <a:pt x="0" y="17842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4169174" y="3058237"/>
            <a:ext cx="1784291" cy="1784291"/>
          </a:xfrm>
          <a:custGeom>
            <a:avLst/>
            <a:gdLst/>
            <a:ahLst/>
            <a:cxnLst/>
            <a:rect r="r" b="b" t="t" l="l"/>
            <a:pathLst>
              <a:path h="1784291" w="1784291">
                <a:moveTo>
                  <a:pt x="0" y="0"/>
                </a:moveTo>
                <a:lnTo>
                  <a:pt x="1784291" y="0"/>
                </a:lnTo>
                <a:lnTo>
                  <a:pt x="1784291" y="1784291"/>
                </a:lnTo>
                <a:lnTo>
                  <a:pt x="0" y="178429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1012007" y="5544097"/>
            <a:ext cx="9772037" cy="171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0"/>
              </a:lnSpc>
            </a:pPr>
            <a:r>
              <a:rPr lang="en-US" sz="2052" spc="470">
                <a:solidFill>
                  <a:srgbClr val="FFFFFF"/>
                </a:solidFill>
                <a:ea typeface="Montserrat Classic"/>
              </a:rPr>
              <a:t>복용해야하는 </a:t>
            </a:r>
          </a:p>
          <a:p>
            <a:pPr algn="ctr">
              <a:lnSpc>
                <a:spcPts val="2770"/>
              </a:lnSpc>
            </a:pPr>
            <a:r>
              <a:rPr lang="en-US" sz="2052" spc="470">
                <a:solidFill>
                  <a:srgbClr val="FFFFFF"/>
                </a:solidFill>
                <a:ea typeface="Montserrat Classic"/>
              </a:rPr>
              <a:t>큰 알약과 작은 알약을 입력하면</a:t>
            </a:r>
            <a:r>
              <a:rPr lang="en-US" sz="2052" spc="470">
                <a:solidFill>
                  <a:srgbClr val="FFFFFF"/>
                </a:solidFill>
                <a:latin typeface="Montserrat Classic"/>
              </a:rPr>
              <a:t> </a:t>
            </a:r>
          </a:p>
          <a:p>
            <a:pPr algn="ctr">
              <a:lnSpc>
                <a:spcPts val="2770"/>
              </a:lnSpc>
            </a:pPr>
            <a:r>
              <a:rPr lang="en-US" sz="2052" spc="470">
                <a:solidFill>
                  <a:srgbClr val="FFFFFF"/>
                </a:solidFill>
                <a:ea typeface="Montserrat Classic"/>
              </a:rPr>
              <a:t>그에 맞게 알약을 식별하여</a:t>
            </a:r>
          </a:p>
          <a:p>
            <a:pPr algn="ctr">
              <a:lnSpc>
                <a:spcPts val="2770"/>
              </a:lnSpc>
            </a:pPr>
            <a:r>
              <a:rPr lang="en-US" sz="2052" spc="470">
                <a:solidFill>
                  <a:srgbClr val="FFFFFF"/>
                </a:solidFill>
                <a:latin typeface="Montserrat Classic"/>
                <a:ea typeface="Montserrat Classic"/>
              </a:rPr>
              <a:t> 갯수의 counting 정보 출력</a:t>
            </a:r>
          </a:p>
          <a:p>
            <a:pPr algn="ctr">
              <a:lnSpc>
                <a:spcPts val="2770"/>
              </a:lnSpc>
              <a:spcBef>
                <a:spcPct val="0"/>
              </a:spcBef>
            </a:pPr>
          </a:p>
        </p:txBody>
      </p:sp>
      <p:sp>
        <p:nvSpPr>
          <p:cNvPr name="TextBox 21" id="21"/>
          <p:cNvSpPr txBox="true"/>
          <p:nvPr/>
        </p:nvSpPr>
        <p:spPr>
          <a:xfrm rot="0">
            <a:off x="7485482" y="5544097"/>
            <a:ext cx="4101108" cy="13706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0"/>
              </a:lnSpc>
              <a:spcBef>
                <a:spcPct val="0"/>
              </a:spcBef>
            </a:pPr>
            <a:r>
              <a:rPr lang="en-US" sz="2052" spc="470">
                <a:solidFill>
                  <a:srgbClr val="FFFFFF"/>
                </a:solidFill>
                <a:ea typeface="Montserrat Classic"/>
              </a:rPr>
              <a:t>알약의 크기를 측정하여 </a:t>
            </a:r>
          </a:p>
          <a:p>
            <a:pPr algn="ctr">
              <a:lnSpc>
                <a:spcPts val="2770"/>
              </a:lnSpc>
              <a:spcBef>
                <a:spcPct val="0"/>
              </a:spcBef>
            </a:pPr>
            <a:r>
              <a:rPr lang="en-US" sz="2052" spc="470">
                <a:solidFill>
                  <a:srgbClr val="FFFFFF"/>
                </a:solidFill>
                <a:ea typeface="Montserrat Classic"/>
              </a:rPr>
              <a:t>큰 알약과 작은 알약을 나누어</a:t>
            </a:r>
          </a:p>
          <a:p>
            <a:pPr algn="ctr">
              <a:lnSpc>
                <a:spcPts val="2770"/>
              </a:lnSpc>
              <a:spcBef>
                <a:spcPct val="0"/>
              </a:spcBef>
            </a:pPr>
            <a:r>
              <a:rPr lang="en-US" sz="2052" spc="470">
                <a:solidFill>
                  <a:srgbClr val="FFFFFF"/>
                </a:solidFill>
                <a:latin typeface="Montserrat Classic"/>
                <a:ea typeface="Montserrat Classic"/>
              </a:rPr>
              <a:t> 확인 할 수 있는 </a:t>
            </a:r>
          </a:p>
          <a:p>
            <a:pPr algn="ctr">
              <a:lnSpc>
                <a:spcPts val="2770"/>
              </a:lnSpc>
              <a:spcBef>
                <a:spcPct val="0"/>
              </a:spcBef>
            </a:pPr>
            <a:r>
              <a:rPr lang="en-US" sz="2052" spc="470">
                <a:solidFill>
                  <a:srgbClr val="FFFFFF"/>
                </a:solidFill>
                <a:ea typeface="Montserrat Classic"/>
              </a:rPr>
              <a:t>결과 출력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3459928" y="5544097"/>
            <a:ext cx="3202781" cy="17135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770"/>
              </a:lnSpc>
              <a:spcBef>
                <a:spcPct val="0"/>
              </a:spcBef>
            </a:pPr>
            <a:r>
              <a:rPr lang="en-US" sz="2052" spc="470">
                <a:solidFill>
                  <a:srgbClr val="FFFFFF"/>
                </a:solidFill>
                <a:latin typeface="Montserrat Classic"/>
                <a:ea typeface="Montserrat Classic"/>
              </a:rPr>
              <a:t> 복용 조건과 비교하여 </a:t>
            </a:r>
          </a:p>
          <a:p>
            <a:pPr algn="ctr">
              <a:lnSpc>
                <a:spcPts val="2770"/>
              </a:lnSpc>
              <a:spcBef>
                <a:spcPct val="0"/>
              </a:spcBef>
            </a:pPr>
            <a:r>
              <a:rPr lang="en-US" sz="2052" spc="470">
                <a:solidFill>
                  <a:srgbClr val="FFFFFF"/>
                </a:solidFill>
                <a:latin typeface="Montserrat Classic"/>
                <a:ea typeface="Montserrat Classic"/>
              </a:rPr>
              <a:t>맞는 경우, </a:t>
            </a:r>
          </a:p>
          <a:p>
            <a:pPr algn="ctr">
              <a:lnSpc>
                <a:spcPts val="2770"/>
              </a:lnSpc>
              <a:spcBef>
                <a:spcPct val="0"/>
              </a:spcBef>
            </a:pPr>
            <a:r>
              <a:rPr lang="en-US" sz="2052" spc="470">
                <a:solidFill>
                  <a:srgbClr val="FFFFFF"/>
                </a:solidFill>
                <a:latin typeface="Montserrat Classic"/>
                <a:ea typeface="Montserrat Classic"/>
              </a:rPr>
              <a:t>부족한 경우,</a:t>
            </a:r>
          </a:p>
          <a:p>
            <a:pPr algn="ctr">
              <a:lnSpc>
                <a:spcPts val="2770"/>
              </a:lnSpc>
              <a:spcBef>
                <a:spcPct val="0"/>
              </a:spcBef>
            </a:pPr>
            <a:r>
              <a:rPr lang="en-US" sz="2052" spc="470">
                <a:solidFill>
                  <a:srgbClr val="FFFFFF"/>
                </a:solidFill>
                <a:ea typeface="Montserrat Classic"/>
              </a:rPr>
              <a:t>초과하는 경우에 따른</a:t>
            </a:r>
          </a:p>
          <a:p>
            <a:pPr algn="ctr">
              <a:lnSpc>
                <a:spcPts val="2770"/>
              </a:lnSpc>
              <a:spcBef>
                <a:spcPct val="0"/>
              </a:spcBef>
            </a:pPr>
            <a:r>
              <a:rPr lang="en-US" sz="2052" spc="470">
                <a:solidFill>
                  <a:srgbClr val="FFFFFF"/>
                </a:solidFill>
                <a:ea typeface="Montserrat Classic"/>
              </a:rPr>
              <a:t>알림 메세지 출력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655438" y="981075"/>
            <a:ext cx="6292007" cy="538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90"/>
              </a:lnSpc>
              <a:spcBef>
                <a:spcPct val="0"/>
              </a:spcBef>
            </a:pPr>
            <a:r>
              <a:rPr lang="en-US" sz="3252" spc="744">
                <a:solidFill>
                  <a:srgbClr val="000000"/>
                </a:solidFill>
                <a:latin typeface="Montserrat Classic"/>
              </a:rPr>
              <a:t>PROJECT OBJECTIVES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3308312" y="3453949"/>
            <a:ext cx="1165054" cy="868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9"/>
              </a:lnSpc>
            </a:pPr>
            <a:r>
              <a:rPr lang="en-US" sz="4800">
                <a:solidFill>
                  <a:srgbClr val="FFFFFF"/>
                </a:solidFill>
                <a:latin typeface="Poppins Bold"/>
              </a:rPr>
              <a:t>01.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171954" y="4409424"/>
            <a:ext cx="6125987" cy="4366304"/>
            <a:chOff x="0" y="0"/>
            <a:chExt cx="6350000" cy="452597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-27051"/>
              <a:ext cx="6350000" cy="4553021"/>
            </a:xfrm>
            <a:custGeom>
              <a:avLst/>
              <a:gdLst/>
              <a:ahLst/>
              <a:cxnLst/>
              <a:rect r="r" b="b" t="t" l="l"/>
              <a:pathLst>
                <a:path h="4553021" w="6350000">
                  <a:moveTo>
                    <a:pt x="285750" y="33147"/>
                  </a:moveTo>
                  <a:cubicBezTo>
                    <a:pt x="128651" y="0"/>
                    <a:pt x="0" y="104394"/>
                    <a:pt x="0" y="265049"/>
                  </a:cubicBezTo>
                  <a:lnTo>
                    <a:pt x="0" y="4260921"/>
                  </a:lnTo>
                  <a:cubicBezTo>
                    <a:pt x="0" y="4421576"/>
                    <a:pt x="131445" y="4553021"/>
                    <a:pt x="292100" y="4553021"/>
                  </a:cubicBezTo>
                  <a:lnTo>
                    <a:pt x="6057900" y="4553021"/>
                  </a:lnTo>
                  <a:cubicBezTo>
                    <a:pt x="6218555" y="4553021"/>
                    <a:pt x="6350000" y="4421576"/>
                    <a:pt x="6350000" y="4260921"/>
                  </a:cubicBezTo>
                  <a:lnTo>
                    <a:pt x="6350000" y="1604391"/>
                  </a:lnTo>
                  <a:cubicBezTo>
                    <a:pt x="6350000" y="1443736"/>
                    <a:pt x="6221349" y="1285113"/>
                    <a:pt x="6064250" y="1251966"/>
                  </a:cubicBezTo>
                  <a:lnTo>
                    <a:pt x="285750" y="331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998122" y="4299193"/>
            <a:ext cx="6094032" cy="4476535"/>
            <a:chOff x="0" y="0"/>
            <a:chExt cx="6350000" cy="466456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-27051"/>
              <a:ext cx="6350000" cy="4691614"/>
            </a:xfrm>
            <a:custGeom>
              <a:avLst/>
              <a:gdLst/>
              <a:ahLst/>
              <a:cxnLst/>
              <a:rect r="r" b="b" t="t" l="l"/>
              <a:pathLst>
                <a:path h="4691614" w="6350000">
                  <a:moveTo>
                    <a:pt x="285750" y="33147"/>
                  </a:moveTo>
                  <a:cubicBezTo>
                    <a:pt x="128651" y="0"/>
                    <a:pt x="0" y="104394"/>
                    <a:pt x="0" y="265049"/>
                  </a:cubicBezTo>
                  <a:lnTo>
                    <a:pt x="0" y="4399514"/>
                  </a:lnTo>
                  <a:cubicBezTo>
                    <a:pt x="0" y="4560169"/>
                    <a:pt x="131445" y="4691614"/>
                    <a:pt x="292100" y="4691614"/>
                  </a:cubicBezTo>
                  <a:lnTo>
                    <a:pt x="6057900" y="4691614"/>
                  </a:lnTo>
                  <a:cubicBezTo>
                    <a:pt x="6218555" y="4691614"/>
                    <a:pt x="6350000" y="4560169"/>
                    <a:pt x="6350000" y="4399514"/>
                  </a:cubicBezTo>
                  <a:lnTo>
                    <a:pt x="6350000" y="1604391"/>
                  </a:lnTo>
                  <a:cubicBezTo>
                    <a:pt x="6350000" y="1443736"/>
                    <a:pt x="6221349" y="1285113"/>
                    <a:pt x="6064250" y="1251966"/>
                  </a:cubicBezTo>
                  <a:lnTo>
                    <a:pt x="285750" y="33147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678536" y="3293334"/>
            <a:ext cx="2011718" cy="2011718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F4F4F4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2533940" y="3316229"/>
            <a:ext cx="1965928" cy="1965928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E9DBFF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00"/>
                </a:lnSpc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2911058" y="3696652"/>
            <a:ext cx="1211692" cy="1205083"/>
          </a:xfrm>
          <a:custGeom>
            <a:avLst/>
            <a:gdLst/>
            <a:ahLst/>
            <a:cxnLst/>
            <a:rect r="r" b="b" t="t" l="l"/>
            <a:pathLst>
              <a:path h="1205083" w="1211692">
                <a:moveTo>
                  <a:pt x="0" y="0"/>
                </a:moveTo>
                <a:lnTo>
                  <a:pt x="1211692" y="0"/>
                </a:lnTo>
                <a:lnTo>
                  <a:pt x="1211692" y="1205083"/>
                </a:lnTo>
                <a:lnTo>
                  <a:pt x="0" y="12050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0867483" y="3545651"/>
            <a:ext cx="1445645" cy="1507085"/>
          </a:xfrm>
          <a:custGeom>
            <a:avLst/>
            <a:gdLst/>
            <a:ahLst/>
            <a:cxnLst/>
            <a:rect r="r" b="b" t="t" l="l"/>
            <a:pathLst>
              <a:path h="1507085" w="1445645">
                <a:moveTo>
                  <a:pt x="0" y="0"/>
                </a:moveTo>
                <a:lnTo>
                  <a:pt x="1445646" y="0"/>
                </a:lnTo>
                <a:lnTo>
                  <a:pt x="1445646" y="1507085"/>
                </a:lnTo>
                <a:lnTo>
                  <a:pt x="0" y="150708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028700" y="1085850"/>
            <a:ext cx="16230600" cy="1158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800"/>
              </a:lnSpc>
              <a:spcBef>
                <a:spcPct val="0"/>
              </a:spcBef>
            </a:pPr>
            <a:r>
              <a:rPr lang="en-US" sz="8000" spc="-160">
                <a:solidFill>
                  <a:srgbClr val="FFFFFF"/>
                </a:solidFill>
                <a:latin typeface="Tomorrow"/>
              </a:rPr>
              <a:t>Program Language Used </a:t>
            </a:r>
            <a:r>
              <a:rPr lang="en-US" sz="8000" spc="-160" strike="noStrike" u="none">
                <a:solidFill>
                  <a:srgbClr val="FFFFFF"/>
                </a:solidFill>
                <a:latin typeface="Tomorrow"/>
              </a:rPr>
              <a:t>: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2533940" y="5675356"/>
            <a:ext cx="4054748" cy="2555876"/>
            <a:chOff x="0" y="0"/>
            <a:chExt cx="5406331" cy="340783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821267"/>
              <a:ext cx="5406331" cy="2586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Proxima Nova"/>
                  <a:ea typeface="Proxima Nova"/>
                </a:rPr>
                <a:t>                     ● 빠른 개발 속도</a:t>
              </a:r>
            </a:p>
            <a:p>
              <a:pPr>
                <a:lnSpc>
                  <a:spcPts val="2240"/>
                </a:lnSpc>
              </a:pPr>
            </a:p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Proxima Nova"/>
                </a:rPr>
                <a:t>                     </a:t>
              </a:r>
              <a:r>
                <a:rPr lang="en-US" sz="1999">
                  <a:solidFill>
                    <a:srgbClr val="000000"/>
                  </a:solidFill>
                  <a:ea typeface="Proxima Nova"/>
                </a:rPr>
                <a:t>● 높은 확장성 및 이식성</a:t>
              </a:r>
            </a:p>
            <a:p>
              <a:pPr>
                <a:lnSpc>
                  <a:spcPts val="2240"/>
                </a:lnSpc>
              </a:pPr>
            </a:p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Proxima Nova"/>
                </a:rPr>
                <a:t>                     </a:t>
              </a:r>
              <a:r>
                <a:rPr lang="en-US" sz="1999">
                  <a:solidFill>
                    <a:srgbClr val="000000"/>
                  </a:solidFill>
                  <a:ea typeface="Proxima Nova"/>
                </a:rPr>
                <a:t>● 활발한 생태계</a:t>
              </a:r>
            </a:p>
            <a:p>
              <a:pPr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000000"/>
                  </a:solidFill>
                  <a:latin typeface="Proxima Nova"/>
                </a:rPr>
                <a:t> 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76200"/>
              <a:ext cx="5406331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Tomorrow"/>
                </a:rPr>
                <a:t>Python</a:t>
              </a:r>
              <a:r>
                <a:rPr lang="en-US" sz="3499" strike="noStrike" u="none">
                  <a:solidFill>
                    <a:srgbClr val="000000"/>
                  </a:solidFill>
                  <a:latin typeface="Tomorrow"/>
                </a:rPr>
                <a:t>: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0867483" y="5675356"/>
            <a:ext cx="4697688" cy="2555876"/>
            <a:chOff x="0" y="0"/>
            <a:chExt cx="6263583" cy="340783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821267"/>
              <a:ext cx="6263583" cy="25865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Proxima Nova"/>
                  <a:ea typeface="Proxima Nova"/>
                </a:rPr>
                <a:t>                     ● qt 프레임 워크 기능 </a:t>
              </a:r>
            </a:p>
            <a:p>
              <a:pPr>
                <a:lnSpc>
                  <a:spcPts val="2240"/>
                </a:lnSpc>
              </a:pPr>
            </a:p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Proxima Nova"/>
                </a:rPr>
                <a:t>                     </a:t>
              </a:r>
              <a:r>
                <a:rPr lang="en-US" sz="1999">
                  <a:solidFill>
                    <a:srgbClr val="000000"/>
                  </a:solidFill>
                  <a:latin typeface="Proxima Nova"/>
                  <a:ea typeface="Proxima Nova"/>
                </a:rPr>
                <a:t>● 직관적인 GUI</a:t>
              </a:r>
            </a:p>
            <a:p>
              <a:pPr>
                <a:lnSpc>
                  <a:spcPts val="2240"/>
                </a:lnSpc>
              </a:pPr>
            </a:p>
            <a:p>
              <a:pPr>
                <a:lnSpc>
                  <a:spcPts val="2799"/>
                </a:lnSpc>
              </a:pPr>
              <a:r>
                <a:rPr lang="en-US" sz="1999">
                  <a:solidFill>
                    <a:srgbClr val="000000"/>
                  </a:solidFill>
                  <a:latin typeface="Proxima Nova"/>
                </a:rPr>
                <a:t>                     </a:t>
              </a:r>
              <a:r>
                <a:rPr lang="en-US" sz="1999">
                  <a:solidFill>
                    <a:srgbClr val="000000"/>
                  </a:solidFill>
                  <a:ea typeface="Proxima Nova"/>
                </a:rPr>
                <a:t>● 라이브러리 충돌이슈 최소화</a:t>
              </a:r>
            </a:p>
            <a:p>
              <a:pPr marL="0" indent="0" lvl="0">
                <a:lnSpc>
                  <a:spcPts val="2799"/>
                </a:lnSpc>
                <a:spcBef>
                  <a:spcPct val="0"/>
                </a:spcBef>
              </a:pPr>
              <a:r>
                <a:rPr lang="en-US" sz="1999">
                  <a:solidFill>
                    <a:srgbClr val="000000"/>
                  </a:solidFill>
                  <a:latin typeface="Proxima Nova"/>
                </a:rPr>
                <a:t> 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76200"/>
              <a:ext cx="6263583" cy="7831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00000"/>
                  </a:solidFill>
                  <a:latin typeface="Tomorrow"/>
                </a:rPr>
                <a:t>PyQT</a:t>
              </a:r>
              <a:r>
                <a:rPr lang="en-US" sz="3499" strike="noStrike" u="none">
                  <a:solidFill>
                    <a:srgbClr val="000000"/>
                  </a:solidFill>
                  <a:latin typeface="Tomorrow"/>
                </a:rPr>
                <a:t>: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1111" t="-5555" r="0" b="-5555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4171131" y="1921748"/>
            <a:ext cx="9945738" cy="6443504"/>
          </a:xfrm>
          <a:custGeom>
            <a:avLst/>
            <a:gdLst/>
            <a:ahLst/>
            <a:cxnLst/>
            <a:rect r="r" b="b" t="t" l="l"/>
            <a:pathLst>
              <a:path h="6443504" w="9945738">
                <a:moveTo>
                  <a:pt x="0" y="0"/>
                </a:moveTo>
                <a:lnTo>
                  <a:pt x="9945738" y="0"/>
                </a:lnTo>
                <a:lnTo>
                  <a:pt x="9945738" y="6443504"/>
                </a:lnTo>
                <a:lnTo>
                  <a:pt x="0" y="64435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7212229" y="440055"/>
            <a:ext cx="5118057" cy="1215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405"/>
              </a:lnSpc>
            </a:pPr>
            <a:r>
              <a:rPr lang="en-US" sz="8250">
                <a:solidFill>
                  <a:srgbClr val="E9DBFF"/>
                </a:solidFill>
                <a:latin typeface="IM Fell Bold Italics"/>
              </a:rPr>
              <a:t>designer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996872" y="617220"/>
            <a:ext cx="5989793" cy="1038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100"/>
              </a:lnSpc>
            </a:pPr>
            <a:r>
              <a:rPr lang="en-US" sz="6750" spc="1350">
                <a:solidFill>
                  <a:srgbClr val="FFFFFF"/>
                </a:solidFill>
                <a:latin typeface="Glacial Indifference Bold"/>
              </a:rPr>
              <a:t>PYQT : 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6499" r="0" b="-764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43781" y="1540971"/>
            <a:ext cx="9284780" cy="7816096"/>
          </a:xfrm>
          <a:custGeom>
            <a:avLst/>
            <a:gdLst/>
            <a:ahLst/>
            <a:cxnLst/>
            <a:rect r="r" b="b" t="t" l="l"/>
            <a:pathLst>
              <a:path h="7816096" w="9284780">
                <a:moveTo>
                  <a:pt x="0" y="0"/>
                </a:moveTo>
                <a:lnTo>
                  <a:pt x="9284779" y="0"/>
                </a:lnTo>
                <a:lnTo>
                  <a:pt x="9284779" y="7816096"/>
                </a:lnTo>
                <a:lnTo>
                  <a:pt x="0" y="7816096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945945" y="1235452"/>
            <a:ext cx="9284780" cy="7816096"/>
          </a:xfrm>
          <a:custGeom>
            <a:avLst/>
            <a:gdLst/>
            <a:ahLst/>
            <a:cxnLst/>
            <a:rect r="r" b="b" t="t" l="l"/>
            <a:pathLst>
              <a:path h="7816096" w="9284780">
                <a:moveTo>
                  <a:pt x="0" y="0"/>
                </a:moveTo>
                <a:lnTo>
                  <a:pt x="9284780" y="0"/>
                </a:lnTo>
                <a:lnTo>
                  <a:pt x="9284780" y="7816096"/>
                </a:lnTo>
                <a:lnTo>
                  <a:pt x="0" y="781609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55949" y="1479128"/>
            <a:ext cx="2887759" cy="2625236"/>
          </a:xfrm>
          <a:custGeom>
            <a:avLst/>
            <a:gdLst/>
            <a:ahLst/>
            <a:cxnLst/>
            <a:rect r="r" b="b" t="t" l="l"/>
            <a:pathLst>
              <a:path h="2625236" w="2887759">
                <a:moveTo>
                  <a:pt x="0" y="0"/>
                </a:moveTo>
                <a:lnTo>
                  <a:pt x="2887759" y="0"/>
                </a:lnTo>
                <a:lnTo>
                  <a:pt x="2887759" y="2625236"/>
                </a:lnTo>
                <a:lnTo>
                  <a:pt x="0" y="2625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20819" y="3708456"/>
            <a:ext cx="2887759" cy="2625236"/>
          </a:xfrm>
          <a:custGeom>
            <a:avLst/>
            <a:gdLst/>
            <a:ahLst/>
            <a:cxnLst/>
            <a:rect r="r" b="b" t="t" l="l"/>
            <a:pathLst>
              <a:path h="2625236" w="2887759">
                <a:moveTo>
                  <a:pt x="0" y="0"/>
                </a:moveTo>
                <a:lnTo>
                  <a:pt x="2887759" y="0"/>
                </a:lnTo>
                <a:lnTo>
                  <a:pt x="2887759" y="2625236"/>
                </a:lnTo>
                <a:lnTo>
                  <a:pt x="0" y="2625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759788" y="6126470"/>
            <a:ext cx="2887759" cy="2625236"/>
          </a:xfrm>
          <a:custGeom>
            <a:avLst/>
            <a:gdLst/>
            <a:ahLst/>
            <a:cxnLst/>
            <a:rect r="r" b="b" t="t" l="l"/>
            <a:pathLst>
              <a:path h="2625236" w="2887759">
                <a:moveTo>
                  <a:pt x="0" y="0"/>
                </a:moveTo>
                <a:lnTo>
                  <a:pt x="2887759" y="0"/>
                </a:lnTo>
                <a:lnTo>
                  <a:pt x="2887759" y="2625236"/>
                </a:lnTo>
                <a:lnTo>
                  <a:pt x="0" y="262523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-3824913">
            <a:off x="6482945" y="1393230"/>
            <a:ext cx="1343323" cy="853010"/>
          </a:xfrm>
          <a:custGeom>
            <a:avLst/>
            <a:gdLst/>
            <a:ahLst/>
            <a:cxnLst/>
            <a:rect r="r" b="b" t="t" l="l"/>
            <a:pathLst>
              <a:path h="853010" w="1343323">
                <a:moveTo>
                  <a:pt x="0" y="0"/>
                </a:moveTo>
                <a:lnTo>
                  <a:pt x="1343323" y="0"/>
                </a:lnTo>
                <a:lnTo>
                  <a:pt x="1343323" y="853010"/>
                </a:lnTo>
                <a:lnTo>
                  <a:pt x="0" y="85301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-1804861">
            <a:off x="6049690" y="8534036"/>
            <a:ext cx="923682" cy="971367"/>
          </a:xfrm>
          <a:custGeom>
            <a:avLst/>
            <a:gdLst/>
            <a:ahLst/>
            <a:cxnLst/>
            <a:rect r="r" b="b" t="t" l="l"/>
            <a:pathLst>
              <a:path h="971367" w="923682">
                <a:moveTo>
                  <a:pt x="0" y="0"/>
                </a:moveTo>
                <a:lnTo>
                  <a:pt x="923682" y="0"/>
                </a:lnTo>
                <a:lnTo>
                  <a:pt x="923682" y="971367"/>
                </a:lnTo>
                <a:lnTo>
                  <a:pt x="0" y="971367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055817" y="2532217"/>
            <a:ext cx="9065036" cy="5785995"/>
          </a:xfrm>
          <a:custGeom>
            <a:avLst/>
            <a:gdLst/>
            <a:ahLst/>
            <a:cxnLst/>
            <a:rect r="r" b="b" t="t" l="l"/>
            <a:pathLst>
              <a:path h="5785995" w="9065036">
                <a:moveTo>
                  <a:pt x="0" y="0"/>
                </a:moveTo>
                <a:lnTo>
                  <a:pt x="9065036" y="0"/>
                </a:lnTo>
                <a:lnTo>
                  <a:pt x="9065036" y="5785995"/>
                </a:lnTo>
                <a:lnTo>
                  <a:pt x="0" y="5785995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-751" r="0" b="-751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923835" y="1540971"/>
            <a:ext cx="1467677" cy="278764"/>
          </a:xfrm>
          <a:custGeom>
            <a:avLst/>
            <a:gdLst/>
            <a:ahLst/>
            <a:cxnLst/>
            <a:rect r="r" b="b" t="t" l="l"/>
            <a:pathLst>
              <a:path h="278764" w="1467677">
                <a:moveTo>
                  <a:pt x="0" y="0"/>
                </a:moveTo>
                <a:lnTo>
                  <a:pt x="1467677" y="0"/>
                </a:lnTo>
                <a:lnTo>
                  <a:pt x="1467677" y="278764"/>
                </a:lnTo>
                <a:lnTo>
                  <a:pt x="0" y="278764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-11309" r="-1551" b="-564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8844948" y="3989118"/>
            <a:ext cx="614092" cy="614092"/>
          </a:xfrm>
          <a:custGeom>
            <a:avLst/>
            <a:gdLst/>
            <a:ahLst/>
            <a:cxnLst/>
            <a:rect r="r" b="b" t="t" l="l"/>
            <a:pathLst>
              <a:path h="614092" w="614092">
                <a:moveTo>
                  <a:pt x="0" y="0"/>
                </a:moveTo>
                <a:lnTo>
                  <a:pt x="614092" y="0"/>
                </a:lnTo>
                <a:lnTo>
                  <a:pt x="614092" y="614092"/>
                </a:lnTo>
                <a:lnTo>
                  <a:pt x="0" y="614092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3835263" y="3989118"/>
            <a:ext cx="614092" cy="614092"/>
          </a:xfrm>
          <a:custGeom>
            <a:avLst/>
            <a:gdLst/>
            <a:ahLst/>
            <a:cxnLst/>
            <a:rect r="r" b="b" t="t" l="l"/>
            <a:pathLst>
              <a:path h="614092" w="614092">
                <a:moveTo>
                  <a:pt x="0" y="0"/>
                </a:moveTo>
                <a:lnTo>
                  <a:pt x="614092" y="0"/>
                </a:lnTo>
                <a:lnTo>
                  <a:pt x="614092" y="614092"/>
                </a:lnTo>
                <a:lnTo>
                  <a:pt x="0" y="61409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2289283" y="6761062"/>
            <a:ext cx="598104" cy="598104"/>
          </a:xfrm>
          <a:custGeom>
            <a:avLst/>
            <a:gdLst/>
            <a:ahLst/>
            <a:cxnLst/>
            <a:rect r="r" b="b" t="t" l="l"/>
            <a:pathLst>
              <a:path h="598104" w="598104">
                <a:moveTo>
                  <a:pt x="0" y="0"/>
                </a:moveTo>
                <a:lnTo>
                  <a:pt x="598104" y="0"/>
                </a:lnTo>
                <a:lnTo>
                  <a:pt x="598104" y="598104"/>
                </a:lnTo>
                <a:lnTo>
                  <a:pt x="0" y="598104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8725374" y="4760637"/>
            <a:ext cx="3415062" cy="2125876"/>
          </a:xfrm>
          <a:custGeom>
            <a:avLst/>
            <a:gdLst/>
            <a:ahLst/>
            <a:cxnLst/>
            <a:rect r="r" b="b" t="t" l="l"/>
            <a:pathLst>
              <a:path h="2125876" w="3415062">
                <a:moveTo>
                  <a:pt x="0" y="0"/>
                </a:moveTo>
                <a:lnTo>
                  <a:pt x="3415062" y="0"/>
                </a:lnTo>
                <a:lnTo>
                  <a:pt x="3415062" y="2125877"/>
                </a:lnTo>
                <a:lnTo>
                  <a:pt x="0" y="21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1778838" y="2286921"/>
            <a:ext cx="2041981" cy="504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299" spc="32">
                <a:solidFill>
                  <a:srgbClr val="000000"/>
                </a:solidFill>
                <a:latin typeface="Kollektif"/>
              </a:rPr>
              <a:t>STEP 1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4257177" y="4625661"/>
            <a:ext cx="2041981" cy="504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299" spc="32">
                <a:solidFill>
                  <a:srgbClr val="000000"/>
                </a:solidFill>
                <a:latin typeface="Kollektif"/>
              </a:rPr>
              <a:t>STEP 2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2215196" y="7050589"/>
            <a:ext cx="2041981" cy="50476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59"/>
              </a:lnSpc>
            </a:pPr>
            <a:r>
              <a:rPr lang="en-US" sz="3299" spc="32">
                <a:solidFill>
                  <a:srgbClr val="000000"/>
                </a:solidFill>
                <a:latin typeface="Kollektif"/>
              </a:rPr>
              <a:t>STEP 3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37705" y="2887913"/>
            <a:ext cx="2324247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27">
                <a:solidFill>
                  <a:srgbClr val="000000"/>
                </a:solidFill>
                <a:ea typeface="Kollektif"/>
              </a:rPr>
              <a:t>복용 갯수 체크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4150991" y="5234707"/>
            <a:ext cx="2254354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27">
                <a:solidFill>
                  <a:srgbClr val="000000"/>
                </a:solidFill>
                <a:ea typeface="Kollektif"/>
              </a:rPr>
              <a:t>알약 갯수 확인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2105426" y="7660127"/>
            <a:ext cx="2261521" cy="419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240"/>
              </a:lnSpc>
            </a:pPr>
            <a:r>
              <a:rPr lang="en-US" sz="2700" spc="27">
                <a:solidFill>
                  <a:srgbClr val="000000"/>
                </a:solidFill>
                <a:ea typeface="Kollektif"/>
              </a:rPr>
              <a:t>알림 메세지 창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9302225" y="5319255"/>
            <a:ext cx="2198634" cy="80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1"/>
              </a:lnSpc>
              <a:spcBef>
                <a:spcPct val="0"/>
              </a:spcBef>
            </a:pPr>
            <a:r>
              <a:rPr lang="en-US" sz="4715">
                <a:solidFill>
                  <a:srgbClr val="000000"/>
                </a:solidFill>
                <a:latin typeface="묵향"/>
              </a:rPr>
              <a:t>camera 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3819581" y="5385132"/>
            <a:ext cx="2141192" cy="807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601"/>
              </a:lnSpc>
              <a:spcBef>
                <a:spcPct val="0"/>
              </a:spcBef>
            </a:pPr>
            <a:r>
              <a:rPr lang="en-US" sz="4715">
                <a:solidFill>
                  <a:srgbClr val="000000"/>
                </a:solidFill>
                <a:latin typeface="묵향"/>
              </a:rPr>
              <a:t>stream </a:t>
            </a:r>
          </a:p>
        </p:txBody>
      </p:sp>
      <p:sp>
        <p:nvSpPr>
          <p:cNvPr name="Freeform 24" id="24"/>
          <p:cNvSpPr/>
          <p:nvPr/>
        </p:nvSpPr>
        <p:spPr>
          <a:xfrm flipH="false" flipV="false" rot="0">
            <a:off x="13163067" y="4760637"/>
            <a:ext cx="3415062" cy="2125876"/>
          </a:xfrm>
          <a:custGeom>
            <a:avLst/>
            <a:gdLst/>
            <a:ahLst/>
            <a:cxnLst/>
            <a:rect r="r" b="b" t="t" l="l"/>
            <a:pathLst>
              <a:path h="2125876" w="3415062">
                <a:moveTo>
                  <a:pt x="0" y="0"/>
                </a:moveTo>
                <a:lnTo>
                  <a:pt x="3415062" y="0"/>
                </a:lnTo>
                <a:lnTo>
                  <a:pt x="3415062" y="2125877"/>
                </a:lnTo>
                <a:lnTo>
                  <a:pt x="0" y="2125877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DAF_Rcb9Io8</dc:identifier>
  <dcterms:modified xsi:type="dcterms:W3CDTF">2011-08-01T06:04:30Z</dcterms:modified>
  <cp:revision>1</cp:revision>
  <dc:title>Nimble Signals</dc:title>
</cp:coreProperties>
</file>